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405" r:id="rId2"/>
    <p:sldId id="393" r:id="rId3"/>
    <p:sldId id="263" r:id="rId4"/>
    <p:sldId id="403" r:id="rId5"/>
    <p:sldId id="402" r:id="rId6"/>
    <p:sldId id="406" r:id="rId7"/>
    <p:sldId id="395" r:id="rId8"/>
    <p:sldId id="396" r:id="rId9"/>
    <p:sldId id="411" r:id="rId10"/>
    <p:sldId id="257" r:id="rId11"/>
    <p:sldId id="407" r:id="rId12"/>
    <p:sldId id="408" r:id="rId13"/>
    <p:sldId id="271" r:id="rId14"/>
    <p:sldId id="413" r:id="rId15"/>
    <p:sldId id="409" r:id="rId16"/>
    <p:sldId id="291" r:id="rId17"/>
    <p:sldId id="404" r:id="rId18"/>
  </p:sldIdLst>
  <p:sldSz cx="12192000" cy="6858000"/>
  <p:notesSz cx="6858000" cy="9144000"/>
  <p:embeddedFontLst>
    <p:embeddedFont>
      <p:font typeface="HG꼬딕씨 60g" panose="02020603020101020101" pitchFamily="18" charset="-127"/>
      <p:regular r:id="rId20"/>
    </p:embeddedFont>
    <p:embeddedFont>
      <p:font typeface="HG꼬딕씨_Pro 20g" panose="02020603020101020101" pitchFamily="18" charset="-127"/>
      <p:regular r:id="rId21"/>
    </p:embeddedFont>
    <p:embeddedFont>
      <p:font typeface="HG꼬딕씨_Pro 60g" panose="02020603020101020101" pitchFamily="18" charset="-127"/>
      <p:regular r:id="rId22"/>
    </p:embeddedFont>
    <p:embeddedFont>
      <p:font typeface="HG꼬딕씨_Pro 80g" panose="02020603020101020101" pitchFamily="18" charset="-127"/>
      <p:regular r:id="rId23"/>
    </p:embeddedFont>
    <p:embeddedFont>
      <p:font typeface="HG해돋움_Pro 40g" panose="02020603020101020101" pitchFamily="18" charset="-127"/>
      <p:regular r:id="rId24"/>
    </p:embeddedFont>
    <p:embeddedFont>
      <p:font typeface="Sandoll 고딕Neo1 01 Thin" panose="020B0600000101010101" pitchFamily="34" charset="-127"/>
      <p:regular r:id="rId25"/>
    </p:embeddedFont>
    <p:embeddedFont>
      <p:font typeface="Sandoll 고딕Neo1 02 UltraLight" panose="020B0600000101010101" pitchFamily="34" charset="-127"/>
      <p:regular r:id="rId26"/>
    </p:embeddedFont>
    <p:embeddedFont>
      <p:font typeface="Sandoll 고딕Neo1 03 Light" panose="020B0600000101010101" pitchFamily="34" charset="-127"/>
      <p:regular r:id="rId27"/>
    </p:embeddedFont>
    <p:embeddedFont>
      <p:font typeface="Sandoll 고딕Neo1 05 Medium" panose="020B0600000101010101" pitchFamily="34" charset="-127"/>
      <p:regular r:id="rId28"/>
    </p:embeddedFont>
    <p:embeddedFont>
      <p:font typeface="Sandoll 고딕Neo1 06 SemiBold" panose="020B0600000101010101" pitchFamily="34" charset="-127"/>
      <p:regular r:id="rId29"/>
    </p:embeddedFont>
    <p:embeddedFont>
      <p:font typeface="Sandoll 고딕Neo1 07 Bold" panose="020B0600000101010101" pitchFamily="34" charset="-127"/>
      <p:regular r:id="rId30"/>
    </p:embeddedFont>
    <p:embeddedFont>
      <p:font typeface="Sandoll 명조Neo1 05 SemiBold" panose="020B0600000101010101" pitchFamily="34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함초롬바탕" panose="02030604000101010101" pitchFamily="18" charset="-127"/>
      <p:regular r:id="rId34"/>
      <p:bold r:id="rId35"/>
    </p:embeddedFont>
    <p:embeddedFont>
      <p:font typeface="Open Sans" panose="020B0606030504020204" pitchFamily="34" charset="0"/>
      <p:regular r:id="rId36"/>
      <p:bold r:id="rId37"/>
    </p:embeddedFont>
    <p:embeddedFont>
      <p:font typeface="Open Sans SemiBold" panose="020B0706030804020204" pitchFamily="34" charset="0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851"/>
    <a:srgbClr val="0D174B"/>
    <a:srgbClr val="FAF8C4"/>
    <a:srgbClr val="2E4D6D"/>
    <a:srgbClr val="FFFFFF"/>
    <a:srgbClr val="12181F"/>
    <a:srgbClr val="F3A950"/>
    <a:srgbClr val="161B21"/>
    <a:srgbClr val="FFEF99"/>
    <a:srgbClr val="C48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C7118-1CAB-4E88-9880-542D55E99130}" v="571" dt="2021-07-08T15:55:25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53" autoAdjust="0"/>
  </p:normalViewPr>
  <p:slideViewPr>
    <p:cSldViewPr snapToGrid="0">
      <p:cViewPr varScale="1">
        <p:scale>
          <a:sx n="96" d="100"/>
          <a:sy n="96" d="100"/>
        </p:scale>
        <p:origin x="11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D5FAA-6989-4F1D-A63D-011B08D23DC5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0FC71-B13B-4F9A-BC27-9A81B0112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0FC71-B13B-4F9A-BC27-9A81B0112B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03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2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7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20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산학 캡스톤 디자인에 비해 </a:t>
            </a:r>
            <a:endParaRPr lang="en-US" altLang="ko-KR"/>
          </a:p>
          <a:p>
            <a:r>
              <a:rPr lang="ko-KR" altLang="en-US"/>
              <a:t>기간도 부족하고</a:t>
            </a:r>
            <a:endParaRPr lang="en-US" altLang="ko-KR"/>
          </a:p>
          <a:p>
            <a:r>
              <a:rPr lang="ko-KR" altLang="en-US"/>
              <a:t>자금도 부족하니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비오는 배경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0FC71-B13B-4F9A-BC27-9A81B0112B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4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미국과 캐나다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Sleeping child check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등원에 사용되는 차량의 맨 뒷자리에 버튼을 설치해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운전기사가 시동을 끄기 전 반드시 버튼을 누르도록 하는 것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운전기사가 차량에서 내리기 전 방치된 아이가 있는지 확인하고 하차할 수 있도록 유도하는 제도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Bell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방식만 이용함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0FC71-B13B-4F9A-BC27-9A81B0112B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05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2019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일부터 벨 형식의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Sleeping child check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모두 설치하게 됨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위의 사건처럼 제대로 이뤄지지 않고 있음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0FC71-B13B-4F9A-BC27-9A81B0112B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8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1-2. RFID Tag</a:t>
            </a:r>
            <a:r>
              <a:rPr lang="ko-KR" altLang="en-US" dirty="0"/>
              <a:t>를 어린이가 지니고있으면 버스에 설치된 </a:t>
            </a:r>
            <a:r>
              <a:rPr lang="en-US" altLang="ko-KR" dirty="0"/>
              <a:t>RFID Reader</a:t>
            </a:r>
            <a:r>
              <a:rPr lang="ko-KR" altLang="en-US" dirty="0"/>
              <a:t>가 어린이 승하차를 판단한다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B2A-CE95-42BD-A761-638100F477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8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버스</a:t>
            </a:r>
            <a:endParaRPr lang="en-US" altLang="ko-KR" dirty="0"/>
          </a:p>
          <a:p>
            <a:r>
              <a:rPr lang="ko-KR" altLang="en-US" dirty="0"/>
              <a:t>가</a:t>
            </a:r>
            <a:r>
              <a:rPr lang="en-US" altLang="ko-KR" dirty="0"/>
              <a:t>. Arduino</a:t>
            </a:r>
            <a:r>
              <a:rPr lang="ko-KR" altLang="en-US" dirty="0"/>
              <a:t>에 </a:t>
            </a:r>
            <a:r>
              <a:rPr lang="en-US" altLang="ko-KR" dirty="0"/>
              <a:t>RFID Reader</a:t>
            </a:r>
            <a:r>
              <a:rPr lang="ko-KR" altLang="en-US" dirty="0"/>
              <a:t>를 연결하여 출입문에 고정 하여 어린이 </a:t>
            </a:r>
            <a:r>
              <a:rPr lang="ko-KR" altLang="en-US" dirty="0" err="1"/>
              <a:t>승하차</a:t>
            </a:r>
            <a:r>
              <a:rPr lang="ko-KR" altLang="en-US" dirty="0"/>
              <a:t> 여부를 서버로 전송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(</a:t>
            </a:r>
            <a:r>
              <a:rPr lang="ko-KR" altLang="en-US" dirty="0"/>
              <a:t>태그 시 </a:t>
            </a:r>
            <a:r>
              <a:rPr lang="ko-KR" altLang="en-US" dirty="0" err="1"/>
              <a:t>피에조를</a:t>
            </a:r>
            <a:r>
              <a:rPr lang="ko-KR" altLang="en-US" dirty="0"/>
              <a:t> 활용한 소리 출력 삑삑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</a:t>
            </a:r>
            <a:r>
              <a:rPr lang="en-US" altLang="ko-KR" dirty="0"/>
              <a:t>GPS</a:t>
            </a:r>
            <a:r>
              <a:rPr lang="ko-KR" altLang="en-US" dirty="0"/>
              <a:t>를 연결하여 </a:t>
            </a:r>
            <a:r>
              <a:rPr lang="en-US" altLang="ko-KR" dirty="0"/>
              <a:t>5</a:t>
            </a:r>
            <a:r>
              <a:rPr lang="ko-KR" altLang="en-US" dirty="0"/>
              <a:t>초</a:t>
            </a:r>
            <a:r>
              <a:rPr lang="en-US" altLang="ko-KR" dirty="0"/>
              <a:t>~10</a:t>
            </a:r>
            <a:r>
              <a:rPr lang="ko-KR" altLang="en-US" dirty="0"/>
              <a:t>초 간격으로 버스 위치를 서버로 전송한다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파이카메라를 연결하여 버스 내부 상황을 실시간으로 볼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B2A-CE95-42BD-A761-638100F477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1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6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4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193BD-CCD0-4E20-A6FD-24C79F7C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A291A-A828-4B51-AC4A-A0AFCC50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9E49E-B22D-405D-990B-A828DEDF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78C01-AA21-49AB-A2FB-35EC9B05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3218A-9B1C-4BEB-AD65-BDB05B2F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2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9435A-82A2-4962-8A53-F93655DF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524AA4-5588-4890-A2FB-F9D121E2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C4A0D-5B87-453D-9127-E669A19C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F8630-AA7F-4EBA-9445-20A6B17C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3320C-C992-48B0-88B9-5A4A2567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5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5D05C7-4BF0-47F9-A203-B0F054D60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5E226-6DBA-4D77-B6BE-77834A388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E8296-05D8-4657-B850-6DC58F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8A5F3-C7A6-48C5-B3D6-4575A0B8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0A074-111B-4F54-9AC5-97A35431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5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DDC11-F4C2-4B2B-A33B-280708A4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4DF38-90D3-4A87-8143-0308E6707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3B388-01D6-4120-B679-9F1EF20C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0C83B-D47A-4E4D-A72C-76D82AC6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5356B-1DA4-4556-BF93-0F936B9E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6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BBF5D-76F8-4335-AE97-93CCC835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D6680E-1728-4C17-918C-D6A0C59A9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76B32-7AEE-4403-925F-53A884A5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1FB6C-BF1B-460F-81CC-090E634C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55CC4-B5B2-4BD3-A0E6-610AD8CC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9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FE95-44CB-4322-AB90-C0D2D15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2465F-F641-448F-819E-82B259FD3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1C5F8-A94E-45B0-9AF5-F25806131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B6D80-BD65-4DCE-AE58-66E5B33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EA943-E8E7-4E1F-8A61-93E2FF7A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FA4FD-CC1B-4262-8A26-AA530618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2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4490-BCE3-4382-9DC7-7ADC1165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D056D-99D3-442E-BBA2-6C51FEBFC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7E5A6-E381-42E5-B4A9-5E805E32B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D948D6-222C-4135-836F-2CAB896D5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9BBA32-D0E4-45AC-85D6-B2E5DA443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40CCEB-D1C9-4693-9994-4ADE56D4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B6B7C-0277-46B3-A92F-2066F3AF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5C4F74-DBF8-4364-B87D-7ADAEBA1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9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E93F-41A7-4B04-B232-72A91C3A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4DC335-BE66-43A5-8A95-3D9CF788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6009F-30F8-4113-929B-01C73745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9BFAD3-F517-41D1-B1A4-EB39993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9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865D4E-69B3-44E5-B007-239BB82A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C7AFEA-41BE-41C9-A031-97109070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85E73-BBD6-45B2-9AA4-9B48D13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9B40D-45B3-4500-831A-DFC0A0AF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E3106-CA34-4415-B08A-EC7F1DD9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53DC8-5A0E-439E-8BAD-FF88E81D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9818F-F605-49EB-803A-9B4328A6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461F1-BB68-4637-BA2F-F8749BC7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26001-CFA9-4403-88A3-9A1CEAB9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22BE-F525-4526-AFA0-68A977ED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869AEC-C4BB-4761-A871-9CB7B295F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03731F-10AB-4ADD-B815-E5E58CC7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0F5D-76F8-47B9-B3B1-4910BE5D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F4FF1-CF5A-4E7E-B5B6-32C58AB2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4043-8BB2-4A74-B1B9-BD42E374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F45962-6E01-4079-84DE-02621C5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62399-B079-43E8-9FC8-F811ABFEA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72B06-DA38-4EDA-B35D-094C16729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B7C0-681B-43D1-8326-6F46DA051AA7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4BBD7-342E-425F-837E-0C8D7A2C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AC21C-FE3D-4DF2-B938-438DD70D8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jpe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7000">
                <a:schemeClr val="tx1">
                  <a:alpha val="60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261B9-9584-42C7-BD2F-285594C52275}"/>
              </a:ext>
            </a:extLst>
          </p:cNvPr>
          <p:cNvSpPr txBox="1"/>
          <p:nvPr/>
        </p:nvSpPr>
        <p:spPr>
          <a:xfrm>
            <a:off x="7070263" y="1614047"/>
            <a:ext cx="4350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IoT</a:t>
            </a:r>
            <a:r>
              <a:rPr lang="ko-KR" altLang="en-US" sz="4000" spc="-30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를 더해</a:t>
            </a:r>
            <a:r>
              <a:rPr lang="ko-KR" altLang="en-US" sz="40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 </a:t>
            </a:r>
            <a:endParaRPr lang="en-US" altLang="ko-KR" sz="4000" spc="-300">
              <a:solidFill>
                <a:schemeClr val="bg1"/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  <a:p>
            <a:pPr algn="r"/>
            <a:r>
              <a:rPr lang="ko-KR" altLang="en-US" sz="40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더욱 스마트</a:t>
            </a:r>
            <a:r>
              <a:rPr lang="ko-KR" altLang="en-US" sz="4000" spc="-30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해진</a:t>
            </a:r>
            <a:endParaRPr lang="en-US" altLang="ko-KR" sz="4000" spc="-300">
              <a:solidFill>
                <a:schemeClr val="bg1"/>
              </a:solidFill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  <a:p>
            <a:pPr algn="r"/>
            <a:r>
              <a:rPr lang="ko-KR" altLang="en-US" sz="40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슬리핑 차일드 체크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3464A-6125-4A09-B597-DA0DFF1C7CAC}"/>
              </a:ext>
            </a:extLst>
          </p:cNvPr>
          <p:cNvSpPr txBox="1"/>
          <p:nvPr/>
        </p:nvSpPr>
        <p:spPr>
          <a:xfrm>
            <a:off x="11278735" y="2734742"/>
            <a:ext cx="17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400">
                <a:solidFill>
                  <a:srgbClr val="C41E29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.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2595845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1BBF263-AEB6-4BE3-9993-2FE559270F59}"/>
              </a:ext>
            </a:extLst>
          </p:cNvPr>
          <p:cNvGrpSpPr/>
          <p:nvPr/>
        </p:nvGrpSpPr>
        <p:grpSpPr>
          <a:xfrm>
            <a:off x="3202337" y="1461615"/>
            <a:ext cx="6484894" cy="5048701"/>
            <a:chOff x="3202337" y="1461615"/>
            <a:chExt cx="6484894" cy="5048701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0D06156D-A621-4EC5-A033-2DAA4A50D11A}"/>
                </a:ext>
              </a:extLst>
            </p:cNvPr>
            <p:cNvGrpSpPr/>
            <p:nvPr/>
          </p:nvGrpSpPr>
          <p:grpSpPr>
            <a:xfrm>
              <a:off x="3645752" y="5023647"/>
              <a:ext cx="4464096" cy="1486669"/>
              <a:chOff x="3732561" y="5170095"/>
              <a:chExt cx="4464096" cy="148666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62776-E95A-48B0-96B8-5EF9176A578C}"/>
                  </a:ext>
                </a:extLst>
              </p:cNvPr>
              <p:cNvGrpSpPr/>
              <p:nvPr/>
            </p:nvGrpSpPr>
            <p:grpSpPr>
              <a:xfrm>
                <a:off x="3732561" y="5378776"/>
                <a:ext cx="2663268" cy="1277988"/>
                <a:chOff x="4579353" y="4749900"/>
                <a:chExt cx="2663268" cy="1277988"/>
              </a:xfrm>
            </p:grpSpPr>
            <p:pic>
              <p:nvPicPr>
                <p:cNvPr id="2050" name="Picture 2" descr="아두이노 RFID Reading Test - 자바실험실">
                  <a:extLst>
                    <a:ext uri="{FF2B5EF4-FFF2-40B4-BE49-F238E27FC236}">
                      <a16:creationId xmlns:a16="http://schemas.microsoft.com/office/drawing/2014/main" id="{283E260F-BAF1-4E88-B817-146383ECD3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9353" y="4749900"/>
                  <a:ext cx="2166997" cy="8560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CA6130-DE2F-4C81-A40A-2AA2EE238CD9}"/>
                    </a:ext>
                  </a:extLst>
                </p:cNvPr>
                <p:cNvSpPr txBox="1"/>
                <p:nvPr/>
              </p:nvSpPr>
              <p:spPr>
                <a:xfrm>
                  <a:off x="4819665" y="5689334"/>
                  <a:ext cx="9041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spc="-150">
                      <a:latin typeface="HG해돋움_Pro 40g" panose="02020603020101020101" pitchFamily="18" charset="-127"/>
                      <a:ea typeface="HG해돋움_Pro 40g" panose="02020603020101020101" pitchFamily="18" charset="-127"/>
                    </a:rPr>
                    <a:t>Arduino</a:t>
                  </a:r>
                  <a:endParaRPr lang="ko-KR" altLang="en-US" sz="1600" spc="-150" dirty="0">
                    <a:latin typeface="HG해돋움_Pro 40g" panose="02020603020101020101" pitchFamily="18" charset="-127"/>
                    <a:ea typeface="HG해돋움_Pro 40g" panose="02020603020101020101" pitchFamily="18" charset="-127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E647E3-7E83-4FF4-AF2B-09E4F2AF9ADB}"/>
                    </a:ext>
                  </a:extLst>
                </p:cNvPr>
                <p:cNvSpPr txBox="1"/>
                <p:nvPr/>
              </p:nvSpPr>
              <p:spPr>
                <a:xfrm>
                  <a:off x="5925550" y="5518433"/>
                  <a:ext cx="13170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spc="-150">
                      <a:latin typeface="HG해돋움_Pro 40g" panose="02020603020101020101" pitchFamily="18" charset="-127"/>
                      <a:ea typeface="HG해돋움_Pro 40g" panose="02020603020101020101" pitchFamily="18" charset="-127"/>
                    </a:rPr>
                    <a:t>RFID Reader</a:t>
                  </a:r>
                  <a:endParaRPr lang="ko-KR" altLang="en-US" sz="1600"/>
                </a:p>
              </p:txBody>
            </p:sp>
          </p:grp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B60ED93A-4D91-43E7-90C6-D39154FF4FE6}"/>
                  </a:ext>
                </a:extLst>
              </p:cNvPr>
              <p:cNvGrpSpPr/>
              <p:nvPr/>
            </p:nvGrpSpPr>
            <p:grpSpPr>
              <a:xfrm>
                <a:off x="6809882" y="5170095"/>
                <a:ext cx="1386775" cy="1261095"/>
                <a:chOff x="6809882" y="5170095"/>
                <a:chExt cx="1386775" cy="126109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EC84BC0-5AD0-443B-ADDF-4DCA408CF64F}"/>
                    </a:ext>
                  </a:extLst>
                </p:cNvPr>
                <p:cNvGrpSpPr/>
                <p:nvPr/>
              </p:nvGrpSpPr>
              <p:grpSpPr>
                <a:xfrm>
                  <a:off x="6809882" y="5170095"/>
                  <a:ext cx="1386775" cy="884123"/>
                  <a:chOff x="6700551" y="5233906"/>
                  <a:chExt cx="1386775" cy="884123"/>
                </a:xfrm>
              </p:grpSpPr>
              <p:sp>
                <p:nvSpPr>
                  <p:cNvPr id="52" name="화살표: 오른쪽 51">
                    <a:extLst>
                      <a:ext uri="{FF2B5EF4-FFF2-40B4-BE49-F238E27FC236}">
                        <a16:creationId xmlns:a16="http://schemas.microsoft.com/office/drawing/2014/main" id="{9BDB10EE-E6FE-4CE5-9C9B-50AC14E999FB}"/>
                      </a:ext>
                    </a:extLst>
                  </p:cNvPr>
                  <p:cNvSpPr/>
                  <p:nvPr/>
                </p:nvSpPr>
                <p:spPr>
                  <a:xfrm rot="19540184">
                    <a:off x="6998733" y="5233906"/>
                    <a:ext cx="771942" cy="359180"/>
                  </a:xfrm>
                  <a:prstGeom prst="rightArrow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6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3FA0123-5209-4C81-B1E1-921F90C9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6700551" y="5779475"/>
                    <a:ext cx="13867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00">
                        <a:latin typeface="HG해돋움_Pro 40g" panose="02020603020101020101" pitchFamily="18" charset="-127"/>
                        <a:ea typeface="HG해돋움_Pro 40g" panose="02020603020101020101" pitchFamily="18" charset="-127"/>
                      </a:rPr>
                      <a:t>HTTP Protocol</a:t>
                    </a:r>
                    <a:endParaRPr lang="ko-KR" altLang="en-US" sz="1600" spc="-100" dirty="0">
                      <a:latin typeface="HG해돋움_Pro 40g" panose="02020603020101020101" pitchFamily="18" charset="-127"/>
                      <a:ea typeface="HG해돋움_Pro 40g" panose="02020603020101020101" pitchFamily="18" charset="-127"/>
                    </a:endParaRPr>
                  </a:p>
                </p:txBody>
              </p:sp>
            </p:grpSp>
            <p:pic>
              <p:nvPicPr>
                <p:cNvPr id="57" name="Picture 4" descr="Wifi Icon Flashes, Video 4k 스톡 동영상 비디오(100% 로열티 프리) 33301528 | Shutterstock">
                  <a:extLst>
                    <a:ext uri="{FF2B5EF4-FFF2-40B4-BE49-F238E27FC236}">
                      <a16:creationId xmlns:a16="http://schemas.microsoft.com/office/drawing/2014/main" id="{60A96485-7AFF-4B7F-82A0-334AAF2C4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09" r="8505" b="20985"/>
                <a:stretch/>
              </p:blipFill>
              <p:spPr bwMode="auto">
                <a:xfrm>
                  <a:off x="7040782" y="6054218"/>
                  <a:ext cx="873271" cy="376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F8AB5FD-2706-4A58-AAB3-5FC6CB92D195}"/>
                </a:ext>
              </a:extLst>
            </p:cNvPr>
            <p:cNvGrpSpPr/>
            <p:nvPr/>
          </p:nvGrpSpPr>
          <p:grpSpPr>
            <a:xfrm>
              <a:off x="3202337" y="1461615"/>
              <a:ext cx="4847372" cy="2565658"/>
              <a:chOff x="3287109" y="1916593"/>
              <a:chExt cx="4847372" cy="2565658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AE2811B-FD48-498A-8B94-289857E22981}"/>
                  </a:ext>
                </a:extLst>
              </p:cNvPr>
              <p:cNvGrpSpPr/>
              <p:nvPr/>
            </p:nvGrpSpPr>
            <p:grpSpPr>
              <a:xfrm>
                <a:off x="6747706" y="2584323"/>
                <a:ext cx="1386775" cy="1269142"/>
                <a:chOff x="6747706" y="2584323"/>
                <a:chExt cx="1386775" cy="1269142"/>
              </a:xfrm>
            </p:grpSpPr>
            <p:sp>
              <p:nvSpPr>
                <p:cNvPr id="28" name="화살표: 오른쪽 27">
                  <a:extLst>
                    <a:ext uri="{FF2B5EF4-FFF2-40B4-BE49-F238E27FC236}">
                      <a16:creationId xmlns:a16="http://schemas.microsoft.com/office/drawing/2014/main" id="{323B7CE4-9BFA-46B1-A777-CDDD286244F3}"/>
                    </a:ext>
                  </a:extLst>
                </p:cNvPr>
                <p:cNvSpPr/>
                <p:nvPr/>
              </p:nvSpPr>
              <p:spPr>
                <a:xfrm rot="1355549">
                  <a:off x="7007968" y="3494285"/>
                  <a:ext cx="771942" cy="35918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6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C406AA24-E549-4761-AC19-A4920A2FBE10}"/>
                    </a:ext>
                  </a:extLst>
                </p:cNvPr>
                <p:cNvGrpSpPr/>
                <p:nvPr/>
              </p:nvGrpSpPr>
              <p:grpSpPr>
                <a:xfrm>
                  <a:off x="6747706" y="2584323"/>
                  <a:ext cx="1386775" cy="715526"/>
                  <a:chOff x="6700551" y="2175829"/>
                  <a:chExt cx="1386775" cy="71552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7FDE0BC-AFDA-4D9E-B6BA-5CA036B301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00551" y="2175829"/>
                    <a:ext cx="13867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00">
                        <a:latin typeface="HG해돋움_Pro 40g" panose="02020603020101020101" pitchFamily="18" charset="-127"/>
                        <a:ea typeface="HG해돋움_Pro 40g" panose="02020603020101020101" pitchFamily="18" charset="-127"/>
                      </a:rPr>
                      <a:t>HTTP Protocol</a:t>
                    </a:r>
                    <a:endParaRPr lang="ko-KR" altLang="en-US" sz="1600" spc="-100" dirty="0">
                      <a:latin typeface="HG해돋움_Pro 40g" panose="02020603020101020101" pitchFamily="18" charset="-127"/>
                      <a:ea typeface="HG해돋움_Pro 40g" panose="02020603020101020101" pitchFamily="18" charset="-127"/>
                    </a:endParaRPr>
                  </a:p>
                </p:txBody>
              </p:sp>
              <p:pic>
                <p:nvPicPr>
                  <p:cNvPr id="2052" name="Picture 4" descr="Wifi Icon Flashes, Video 4k 스톡 동영상 비디오(100% 로열티 프리) 33301528 | Shutterstock">
                    <a:extLst>
                      <a:ext uri="{FF2B5EF4-FFF2-40B4-BE49-F238E27FC236}">
                        <a16:creationId xmlns:a16="http://schemas.microsoft.com/office/drawing/2014/main" id="{A66C87C7-2E38-48B3-8872-BEA87DB2A3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909" r="8505" b="20985"/>
                  <a:stretch/>
                </p:blipFill>
                <p:spPr bwMode="auto">
                  <a:xfrm>
                    <a:off x="6855372" y="2514383"/>
                    <a:ext cx="873271" cy="3769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BE88882-FC82-4741-847C-507691901F2F}"/>
                  </a:ext>
                </a:extLst>
              </p:cNvPr>
              <p:cNvGrpSpPr/>
              <p:nvPr/>
            </p:nvGrpSpPr>
            <p:grpSpPr>
              <a:xfrm>
                <a:off x="3287109" y="1916593"/>
                <a:ext cx="3219011" cy="2565658"/>
                <a:chOff x="3676237" y="1229863"/>
                <a:chExt cx="3219011" cy="25656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F04C5C6-7C77-4514-9503-B0C8D0EFC4FD}"/>
                    </a:ext>
                  </a:extLst>
                </p:cNvPr>
                <p:cNvGrpSpPr/>
                <p:nvPr/>
              </p:nvGrpSpPr>
              <p:grpSpPr>
                <a:xfrm>
                  <a:off x="5782216" y="2781578"/>
                  <a:ext cx="831813" cy="1013943"/>
                  <a:chOff x="5758415" y="2892709"/>
                  <a:chExt cx="831813" cy="1013943"/>
                </a:xfrm>
              </p:grpSpPr>
              <p:pic>
                <p:nvPicPr>
                  <p:cNvPr id="2056" name="Picture 8" descr="라즈베리 파이 3b + usb 포트 gps 모듈, 라스베리 파이 3 모델 b + 라즈베리 파이 제로 용 L80 39 gps 칩  포함|chip resetter for hp cartridges|chip ecuchipping hammer - AliExpress">
                    <a:extLst>
                      <a:ext uri="{FF2B5EF4-FFF2-40B4-BE49-F238E27FC236}">
                        <a16:creationId xmlns:a16="http://schemas.microsoft.com/office/drawing/2014/main" id="{800165B1-D3E7-40CC-9EC6-0EF670D6A4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58415" y="2892709"/>
                    <a:ext cx="831813" cy="8318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7E13B86-6011-4841-A3D6-449D697FA0B1}"/>
                      </a:ext>
                    </a:extLst>
                  </p:cNvPr>
                  <p:cNvSpPr txBox="1"/>
                  <p:nvPr/>
                </p:nvSpPr>
                <p:spPr>
                  <a:xfrm>
                    <a:off x="5899621" y="3568098"/>
                    <a:ext cx="54939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GPS</a:t>
                    </a:r>
                    <a:endParaRPr lang="ko-KR" altLang="en-US" sz="1600" spc="-150"/>
                  </a:p>
                </p:txBody>
              </p: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FC01677-EEFD-4BA8-B219-BC1A7F104155}"/>
                    </a:ext>
                  </a:extLst>
                </p:cNvPr>
                <p:cNvGrpSpPr/>
                <p:nvPr/>
              </p:nvGrpSpPr>
              <p:grpSpPr>
                <a:xfrm>
                  <a:off x="5500998" y="1229863"/>
                  <a:ext cx="1394250" cy="1395618"/>
                  <a:chOff x="5500998" y="1313589"/>
                  <a:chExt cx="1394250" cy="1395618"/>
                </a:xfrm>
              </p:grpSpPr>
              <p:pic>
                <p:nvPicPr>
                  <p:cNvPr id="2054" name="Picture 6" descr="Software Carpentry: xwMOOC 라즈베리 파이">
                    <a:extLst>
                      <a:ext uri="{FF2B5EF4-FFF2-40B4-BE49-F238E27FC236}">
                        <a16:creationId xmlns:a16="http://schemas.microsoft.com/office/drawing/2014/main" id="{85209FE8-DC3E-4686-BDDB-DF65D4EE12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0998" y="1313589"/>
                    <a:ext cx="1394250" cy="11618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3D895D2-8032-46E6-B220-50B371BC7C05}"/>
                      </a:ext>
                    </a:extLst>
                  </p:cNvPr>
                  <p:cNvSpPr txBox="1"/>
                  <p:nvPr/>
                </p:nvSpPr>
                <p:spPr>
                  <a:xfrm>
                    <a:off x="5742584" y="2370653"/>
                    <a:ext cx="10423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Pi Camera</a:t>
                    </a:r>
                    <a:endParaRPr lang="ko-KR" altLang="en-US" sz="1600" spc="-150"/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1DD4BB8-4143-4379-85B9-078CD7BE3BAD}"/>
                    </a:ext>
                  </a:extLst>
                </p:cNvPr>
                <p:cNvGrpSpPr/>
                <p:nvPr/>
              </p:nvGrpSpPr>
              <p:grpSpPr>
                <a:xfrm>
                  <a:off x="3676237" y="1951903"/>
                  <a:ext cx="1222917" cy="1292366"/>
                  <a:chOff x="4519667" y="2044543"/>
                  <a:chExt cx="1222917" cy="1292366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9A4554D1-2F1F-42BF-8D30-30159464BB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9667" y="2044543"/>
                    <a:ext cx="1161875" cy="1161875"/>
                  </a:xfrm>
                  <a:prstGeom prst="rect">
                    <a:avLst/>
                  </a:prstGeom>
                </p:spPr>
              </p:pic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655BA33-FAE9-44FC-9FA4-351F59E03550}"/>
                      </a:ext>
                    </a:extLst>
                  </p:cNvPr>
                  <p:cNvSpPr txBox="1"/>
                  <p:nvPr/>
                </p:nvSpPr>
                <p:spPr>
                  <a:xfrm>
                    <a:off x="4580709" y="2998355"/>
                    <a:ext cx="11618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Raspberry Pi</a:t>
                    </a:r>
                    <a:endParaRPr lang="ko-KR" altLang="en-US" sz="1600" spc="-150"/>
                  </a:p>
                </p:txBody>
              </p:sp>
            </p:grpSp>
            <p:sp>
              <p:nvSpPr>
                <p:cNvPr id="20" name="십자형 19">
                  <a:extLst>
                    <a:ext uri="{FF2B5EF4-FFF2-40B4-BE49-F238E27FC236}">
                      <a16:creationId xmlns:a16="http://schemas.microsoft.com/office/drawing/2014/main" id="{1AA31C06-400D-42BA-9119-28EFC6B57BA6}"/>
                    </a:ext>
                  </a:extLst>
                </p:cNvPr>
                <p:cNvSpPr/>
                <p:nvPr/>
              </p:nvSpPr>
              <p:spPr>
                <a:xfrm>
                  <a:off x="5103433" y="2389972"/>
                  <a:ext cx="397565" cy="391606"/>
                </a:xfrm>
                <a:prstGeom prst="plus">
                  <a:avLst>
                    <a:gd name="adj" fmla="val 3993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28" name="그룹 1027">
              <a:extLst>
                <a:ext uri="{FF2B5EF4-FFF2-40B4-BE49-F238E27FC236}">
                  <a16:creationId xmlns:a16="http://schemas.microsoft.com/office/drawing/2014/main" id="{0B30F071-B325-4449-B24E-7650C2779EE5}"/>
                </a:ext>
              </a:extLst>
            </p:cNvPr>
            <p:cNvGrpSpPr/>
            <p:nvPr/>
          </p:nvGrpSpPr>
          <p:grpSpPr>
            <a:xfrm>
              <a:off x="8049709" y="3542488"/>
              <a:ext cx="1637522" cy="1276847"/>
              <a:chOff x="8091641" y="3429000"/>
              <a:chExt cx="1637522" cy="1276847"/>
            </a:xfrm>
          </p:grpSpPr>
          <p:pic>
            <p:nvPicPr>
              <p:cNvPr id="2062" name="Picture 14" descr="Web Servers – Chidhambaram">
                <a:extLst>
                  <a:ext uri="{FF2B5EF4-FFF2-40B4-BE49-F238E27FC236}">
                    <a16:creationId xmlns:a16="http://schemas.microsoft.com/office/drawing/2014/main" id="{F0AA6856-E9BD-47D0-826B-BAA4E79A8D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28"/>
              <a:stretch/>
            </p:blipFill>
            <p:spPr bwMode="auto">
              <a:xfrm>
                <a:off x="8091641" y="3429000"/>
                <a:ext cx="1563148" cy="938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AB84AC7-2EF6-41FB-A01F-8A1A08B150CE}"/>
                  </a:ext>
                </a:extLst>
              </p:cNvPr>
              <p:cNvSpPr txBox="1"/>
              <p:nvPr/>
            </p:nvSpPr>
            <p:spPr>
              <a:xfrm>
                <a:off x="8342388" y="4367293"/>
                <a:ext cx="13867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00">
                    <a:latin typeface="HG해돋움_Pro 40g" panose="02020603020101020101" pitchFamily="18" charset="-127"/>
                    <a:ea typeface="HG해돋움_Pro 40g" panose="02020603020101020101" pitchFamily="18" charset="-127"/>
                  </a:rPr>
                  <a:t>WEB Server</a:t>
                </a:r>
                <a:endParaRPr lang="ko-KR" altLang="en-US" sz="1600" spc="-100" dirty="0">
                  <a:latin typeface="HG해돋움_Pro 40g" panose="02020603020101020101" pitchFamily="18" charset="-127"/>
                  <a:ea typeface="HG해돋움_Pro 40g" panose="02020603020101020101" pitchFamily="18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4AD424B-F056-4160-B0C8-4EA9E47A768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FB62D7-5127-494D-8486-65348D29CF4C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7E272B-872F-429A-A179-2893F1CA972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7DADCF-FC51-446E-8E78-EEA36712D68D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76F232-3810-478C-A11C-58A8ED2A4D63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0092640-AAFE-4041-8103-66250234C0D6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A71154-6B03-4136-BDF4-C6061EE3682A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시스템 개요도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5D8F61D-842C-4FAD-89C2-B7C4E3E05EB5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시스템 개요도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40759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3D3CE8-A3F7-4B6D-B747-65332D32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34" y="1600201"/>
            <a:ext cx="6870469" cy="49720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E9A3CD-C777-4A91-9BCE-F42C71FAA8B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7C354-7C28-4AE4-A608-8C0D0FB2B8AA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프로그램 설계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D3BBBE3-1078-46A1-BF61-364280DC19E7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992900-C68D-4511-B683-22297E6CFF1F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플로우 차트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930B37-505D-45AB-A301-B2BE5C9E7CA5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4F4897-376A-4D87-84E7-C64C413B4094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9DCED-9062-4D9E-A6B0-46F1C5F1F1D4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0ADD423-2E45-4AAE-9601-DBF6827D86E7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2592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2F96BF4-F261-4311-ABA3-1189BFB3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85" y="2323954"/>
            <a:ext cx="2409825" cy="3114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E9850-C0B2-4D88-90A5-BE4A079ED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54" y="1200005"/>
            <a:ext cx="3067050" cy="53625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BB469F-1983-4098-B0C9-84E04A824645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CE0605-53C5-4635-ACB7-6C52E5DE1174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프로그램 설계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006E1E7-DE92-4957-ADFE-9B578CF1EF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72D5C-B6E9-4F64-8610-D51EBF7D72A5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플로우 차트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09F89F-4264-4B6D-8DA6-D25CC8D9B66C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71F892-02D8-47E4-8740-6B075DA35EB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7E900D-0A69-4A69-9DE3-D919B0B856B2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4BD807-C3CD-497C-B029-2AFE5D64562A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127487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564C60E-9BF2-472D-B81B-4095BE4173F4}"/>
              </a:ext>
            </a:extLst>
          </p:cNvPr>
          <p:cNvSpPr txBox="1"/>
          <p:nvPr/>
        </p:nvSpPr>
        <p:spPr>
          <a:xfrm>
            <a:off x="2123113" y="2382063"/>
            <a:ext cx="103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운영체제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21F955-BFE9-485C-A1D7-1272DD0A15F9}"/>
              </a:ext>
            </a:extLst>
          </p:cNvPr>
          <p:cNvGrpSpPr/>
          <p:nvPr/>
        </p:nvGrpSpPr>
        <p:grpSpPr>
          <a:xfrm>
            <a:off x="4176658" y="1934124"/>
            <a:ext cx="6357103" cy="1219200"/>
            <a:chOff x="3946763" y="1868032"/>
            <a:chExt cx="6357103" cy="12192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7BE1F52-D8BA-448C-89AE-172E714A9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6763" y="1975509"/>
              <a:ext cx="3140798" cy="1004247"/>
            </a:xfrm>
            <a:prstGeom prst="rect">
              <a:avLst/>
            </a:prstGeom>
          </p:spPr>
        </p:pic>
        <p:pic>
          <p:nvPicPr>
            <p:cNvPr id="24" name="Picture 2" descr="라즈베리 파이에 라즈비안 설치하기(Image) | 어떤 로그">
              <a:extLst>
                <a:ext uri="{FF2B5EF4-FFF2-40B4-BE49-F238E27FC236}">
                  <a16:creationId xmlns:a16="http://schemas.microsoft.com/office/drawing/2014/main" id="{66B06EDB-D4DB-4773-B2F0-8A6E98F74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9763" y="1868032"/>
              <a:ext cx="2084103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2" descr="Python Decorator &amp; OOP - Parkito's on the way">
            <a:extLst>
              <a:ext uri="{FF2B5EF4-FFF2-40B4-BE49-F238E27FC236}">
                <a16:creationId xmlns:a16="http://schemas.microsoft.com/office/drawing/2014/main" id="{5C9FDCF3-1E89-4359-A517-C4A7EE78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43" y="3626330"/>
            <a:ext cx="1747718" cy="8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 descr="Java]Java String 사용시 주의점 · Ryulth">
            <a:extLst>
              <a:ext uri="{FF2B5EF4-FFF2-40B4-BE49-F238E27FC236}">
                <a16:creationId xmlns:a16="http://schemas.microsoft.com/office/drawing/2014/main" id="{5A36E1E1-3F14-41F9-9B99-5F2C1B1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98" y="3738857"/>
            <a:ext cx="1157288" cy="6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42412E-EF5E-47FA-B946-3C079F82B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61" y="3625833"/>
            <a:ext cx="1025607" cy="873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08F0C0-9B7C-4E5B-95BF-52083B3DC0F1}"/>
              </a:ext>
            </a:extLst>
          </p:cNvPr>
          <p:cNvSpPr txBox="1"/>
          <p:nvPr/>
        </p:nvSpPr>
        <p:spPr>
          <a:xfrm>
            <a:off x="2335754" y="3940714"/>
            <a:ext cx="6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언어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59473-A61C-4C98-BD3C-67CC52B32A14}"/>
              </a:ext>
            </a:extLst>
          </p:cNvPr>
          <p:cNvSpPr txBox="1"/>
          <p:nvPr/>
        </p:nvSpPr>
        <p:spPr>
          <a:xfrm>
            <a:off x="2051593" y="5499364"/>
            <a:ext cx="11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 도구</a:t>
            </a:r>
          </a:p>
        </p:txBody>
      </p:sp>
      <p:pic>
        <p:nvPicPr>
          <p:cNvPr id="19" name="Picture 38" descr="Android Studio on Behance">
            <a:extLst>
              <a:ext uri="{FF2B5EF4-FFF2-40B4-BE49-F238E27FC236}">
                <a16:creationId xmlns:a16="http://schemas.microsoft.com/office/drawing/2014/main" id="{528240B6-31F7-42E9-BD00-2FAA4582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86" y="5123993"/>
            <a:ext cx="1825589" cy="1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CF9005-2132-436C-B66A-E6E33D171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067" y="5336049"/>
            <a:ext cx="1171262" cy="73269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835A87-E2A2-4431-9FD5-99D737151A1B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2C67A-30F4-41F4-B99D-70898AD1CDED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EA9AFA9-F1E5-4B64-A89D-5F2D2DC81C40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53903-E3C4-44FD-83D1-DB7D9CCE018B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소프트웨어 환경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F7AE1C-29AA-413E-AB67-0889399DCD7D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B91EB-7A57-4947-B071-881BCF38DFBC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AB0149-DAAD-4DDB-8D54-5A121DBFEE0D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8004090-2E46-4271-8A3E-C3860C26516E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  <p:pic>
        <p:nvPicPr>
          <p:cNvPr id="1028" name="Picture 4" descr="맥(Mac)에서 이클립스(Eclipse)로 Java(자바) 개발하기 위한 준비">
            <a:extLst>
              <a:ext uri="{FF2B5EF4-FFF2-40B4-BE49-F238E27FC236}">
                <a16:creationId xmlns:a16="http://schemas.microsoft.com/office/drawing/2014/main" id="{F3A19D3A-653C-4386-A742-54423C74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90" y="5216390"/>
            <a:ext cx="968505" cy="9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7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15603BC5-F59F-48D2-9247-BB1EB4144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40764"/>
              </p:ext>
            </p:extLst>
          </p:nvPr>
        </p:nvGraphicFramePr>
        <p:xfrm>
          <a:off x="4343404" y="1228725"/>
          <a:ext cx="6419846" cy="536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499">
                  <a:extLst>
                    <a:ext uri="{9D8B030D-6E8A-4147-A177-3AD203B41FA5}">
                      <a16:colId xmlns:a16="http://schemas.microsoft.com/office/drawing/2014/main" val="3167819962"/>
                    </a:ext>
                  </a:extLst>
                </a:gridCol>
                <a:gridCol w="2073471">
                  <a:extLst>
                    <a:ext uri="{9D8B030D-6E8A-4147-A177-3AD203B41FA5}">
                      <a16:colId xmlns:a16="http://schemas.microsoft.com/office/drawing/2014/main" val="715396879"/>
                    </a:ext>
                  </a:extLst>
                </a:gridCol>
                <a:gridCol w="3403876">
                  <a:extLst>
                    <a:ext uri="{9D8B030D-6E8A-4147-A177-3AD203B41FA5}">
                      <a16:colId xmlns:a16="http://schemas.microsoft.com/office/drawing/2014/main" val="2635625393"/>
                    </a:ext>
                  </a:extLst>
                </a:gridCol>
              </a:tblGrid>
              <a:tr h="40239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>
                        <a:solidFill>
                          <a:srgbClr val="F3A950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6229"/>
                  </a:ext>
                </a:extLst>
              </a:tr>
              <a:tr h="2481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SBC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 파이 컴퓨터 제품군에 추가된 최신 제품으로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향상된 프로세서 속도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풍부한 멀티미디어 성능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대용량 메모리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향상된 연결성 등을 제공</a:t>
                      </a:r>
                      <a:endParaRPr lang="en-US" altLang="ko-KR" sz="110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61"/>
                  </a:ext>
                </a:extLst>
              </a:tr>
              <a:tr h="2481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MCU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별도의 펌웨어 업데이트 없이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WIFI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다룰 수 있어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가장 많이 사용하는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ESP8266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기반의 무선으로 스케치를 전송할 수 있는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MCU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보드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15691"/>
                  </a:ext>
                </a:extLst>
              </a:tr>
            </a:tbl>
          </a:graphicData>
        </a:graphic>
      </p:graphicFrame>
      <p:pic>
        <p:nvPicPr>
          <p:cNvPr id="33" name="Picture 2">
            <a:extLst>
              <a:ext uri="{FF2B5EF4-FFF2-40B4-BE49-F238E27FC236}">
                <a16:creationId xmlns:a16="http://schemas.microsoft.com/office/drawing/2014/main" id="{05768314-7F3F-493E-B3A5-018E672F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91" y="4470128"/>
            <a:ext cx="1456229" cy="14562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071BF8-22E1-4CCD-BFE7-7328648AC05E}"/>
              </a:ext>
            </a:extLst>
          </p:cNvPr>
          <p:cNvSpPr txBox="1"/>
          <p:nvPr/>
        </p:nvSpPr>
        <p:spPr>
          <a:xfrm>
            <a:off x="5178006" y="3364247"/>
            <a:ext cx="2264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4B</a:t>
            </a:r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145B2A-8E4E-4851-951C-EA8B50A28295}"/>
              </a:ext>
            </a:extLst>
          </p:cNvPr>
          <p:cNvSpPr txBox="1"/>
          <p:nvPr/>
        </p:nvSpPr>
        <p:spPr>
          <a:xfrm>
            <a:off x="4504295" y="1255108"/>
            <a:ext cx="63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AC1EE-AED0-4B2A-B0DB-70AE668DA56F}"/>
              </a:ext>
            </a:extLst>
          </p:cNvPr>
          <p:cNvSpPr txBox="1"/>
          <p:nvPr/>
        </p:nvSpPr>
        <p:spPr>
          <a:xfrm>
            <a:off x="5637409" y="1255108"/>
            <a:ext cx="124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F62FA-9204-4159-9BAC-9D9359068910}"/>
              </a:ext>
            </a:extLst>
          </p:cNvPr>
          <p:cNvSpPr txBox="1"/>
          <p:nvPr/>
        </p:nvSpPr>
        <p:spPr>
          <a:xfrm>
            <a:off x="7240201" y="1255108"/>
            <a:ext cx="352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소자 설명</a:t>
            </a:r>
            <a:endParaRPr lang="en-US" altLang="ko-KR" sz="1600" b="0" kern="1200">
              <a:solidFill>
                <a:srgbClr val="0D174B"/>
              </a:solidFill>
              <a:effectLst/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4240DA-0717-445F-97CC-0CA4A56F42B8}"/>
              </a:ext>
            </a:extLst>
          </p:cNvPr>
          <p:cNvSpPr txBox="1"/>
          <p:nvPr/>
        </p:nvSpPr>
        <p:spPr>
          <a:xfrm>
            <a:off x="5166405" y="5952513"/>
            <a:ext cx="2264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[WIFI ESP8266 D1 R1 Board]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4885D-EBCC-4C2A-8427-1FCA807D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1" y="2356347"/>
            <a:ext cx="1393270" cy="925582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EFB15B-21DE-4E63-9B6D-3EAA28CF46DA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A8E2CB-205B-4C46-A201-894B148E1FE6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5FECF61-F0C0-46FF-8309-19C1AB419D8D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679442-DAFA-449A-89BA-FE41CD49C0C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하드웨어 소자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8A22BF-C0CD-492B-93B3-1D71DD627FF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62CFBB-E32D-4070-AD66-D2D3674AA43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FA3335-E956-465D-B608-F5A5C846528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A93F4B3-B80C-44CD-8AE9-0820F054939D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76241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15603BC5-F59F-48D2-9247-BB1EB4144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50790"/>
              </p:ext>
            </p:extLst>
          </p:nvPr>
        </p:nvGraphicFramePr>
        <p:xfrm>
          <a:off x="4343404" y="1228725"/>
          <a:ext cx="6419846" cy="536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499">
                  <a:extLst>
                    <a:ext uri="{9D8B030D-6E8A-4147-A177-3AD203B41FA5}">
                      <a16:colId xmlns:a16="http://schemas.microsoft.com/office/drawing/2014/main" val="3167819962"/>
                    </a:ext>
                  </a:extLst>
                </a:gridCol>
                <a:gridCol w="2073471">
                  <a:extLst>
                    <a:ext uri="{9D8B030D-6E8A-4147-A177-3AD203B41FA5}">
                      <a16:colId xmlns:a16="http://schemas.microsoft.com/office/drawing/2014/main" val="715396879"/>
                    </a:ext>
                  </a:extLst>
                </a:gridCol>
                <a:gridCol w="3403876">
                  <a:extLst>
                    <a:ext uri="{9D8B030D-6E8A-4147-A177-3AD203B41FA5}">
                      <a16:colId xmlns:a16="http://schemas.microsoft.com/office/drawing/2014/main" val="2635625393"/>
                    </a:ext>
                  </a:extLst>
                </a:gridCol>
              </a:tblGrid>
              <a:tr h="40239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>
                        <a:solidFill>
                          <a:srgbClr val="F3A950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6229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GPS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80-39 GPS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칩이 내장되어 있어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실외 작동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에 적합한 모델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라즈베리파이 전 모델과 호환 가능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15691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00" baseline="0">
                          <a:solidFill>
                            <a:srgbClr val="0D174B"/>
                          </a:solidFill>
                          <a:effectLst/>
                          <a:latin typeface="HG꼬딕씨_Pro 60g" panose="02020603020101020101" pitchFamily="18" charset="-127"/>
                          <a:ea typeface="HG꼬딕씨_Pro 60g" panose="02020603020101020101" pitchFamily="18" charset="-127"/>
                          <a:cs typeface="Open Sans SemiBold" panose="020B0706030804020204" pitchFamily="34" charset="0"/>
                        </a:rPr>
                        <a:t>카메라</a:t>
                      </a:r>
                      <a:endParaRPr lang="en-US" altLang="ko-KR" sz="1200" b="0" kern="1200" spc="-100" baseline="0">
                        <a:solidFill>
                          <a:srgbClr val="0D174B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적외선 필터가 없는 라즈베리 파이용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카메라 모듈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저조도 환경에서 피사체를 촬영하거나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적외선 사진을 찍기에 알맞음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라즈베리파이 전 모델과 호환 가능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79976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NFC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아두이노와 연결하여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RFID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사용할 수 있는 모듈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endParaRPr lang="ko-KR" altLang="en-US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제공된 카드와 키 체인 말고도 일반 교통카드와 핸드폰의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NFC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의 아이디 또한 읽어오는 것도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117302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00" baseline="0">
                          <a:solidFill>
                            <a:srgbClr val="0D174B"/>
                          </a:solidFill>
                          <a:effectLst/>
                          <a:latin typeface="HG꼬딕씨_Pro 60g" panose="02020603020101020101" pitchFamily="18" charset="-127"/>
                          <a:ea typeface="HG꼬딕씨_Pro 60g" panose="02020603020101020101" pitchFamily="18" charset="-127"/>
                          <a:cs typeface="Open Sans SemiBold" panose="020B0706030804020204" pitchFamily="34" charset="0"/>
                        </a:rPr>
                        <a:t>스피커</a:t>
                      </a:r>
                      <a:endParaRPr lang="en-US" altLang="ko-KR" sz="1200" b="0" kern="1200" spc="-100" baseline="0">
                        <a:solidFill>
                          <a:srgbClr val="0D174B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결정체의 성질을 이용하여 압력을 주게되면 변형이 일어나면서 표면에 전압이 발생하고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반대로 전압을 걸어주면 응축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신장을 하는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피에조 효과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이용하여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소리를 내는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작은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스피커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4098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2145B2A-8E4E-4851-951C-EA8B50A28295}"/>
              </a:ext>
            </a:extLst>
          </p:cNvPr>
          <p:cNvSpPr txBox="1"/>
          <p:nvPr/>
        </p:nvSpPr>
        <p:spPr>
          <a:xfrm>
            <a:off x="4504295" y="1255108"/>
            <a:ext cx="63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AC1EE-AED0-4B2A-B0DB-70AE668DA56F}"/>
              </a:ext>
            </a:extLst>
          </p:cNvPr>
          <p:cNvSpPr txBox="1"/>
          <p:nvPr/>
        </p:nvSpPr>
        <p:spPr>
          <a:xfrm>
            <a:off x="5637409" y="1255108"/>
            <a:ext cx="124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F62FA-9204-4159-9BAC-9D9359068910}"/>
              </a:ext>
            </a:extLst>
          </p:cNvPr>
          <p:cNvSpPr txBox="1"/>
          <p:nvPr/>
        </p:nvSpPr>
        <p:spPr>
          <a:xfrm>
            <a:off x="7240201" y="1255108"/>
            <a:ext cx="352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소자 설명</a:t>
            </a:r>
            <a:endParaRPr lang="en-US" altLang="ko-KR" sz="1600" b="0" kern="1200">
              <a:solidFill>
                <a:srgbClr val="0D174B"/>
              </a:solidFill>
              <a:effectLst/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E0F0E8-B1FF-4008-880B-6BAE1FFBE5FB}"/>
              </a:ext>
            </a:extLst>
          </p:cNvPr>
          <p:cNvSpPr txBox="1"/>
          <p:nvPr/>
        </p:nvSpPr>
        <p:spPr>
          <a:xfrm>
            <a:off x="5485608" y="2613436"/>
            <a:ext cx="1655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[GPS Module]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FA3860-91F0-4D31-B506-C11B8094472F}"/>
              </a:ext>
            </a:extLst>
          </p:cNvPr>
          <p:cNvSpPr txBox="1"/>
          <p:nvPr/>
        </p:nvSpPr>
        <p:spPr>
          <a:xfrm>
            <a:off x="5716881" y="3874104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[NoIR Camera V2]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EFB15B-21DE-4E63-9B6D-3EAA28CF46DA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A8E2CB-205B-4C46-A201-894B148E1FE6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5FECF61-F0C0-46FF-8309-19C1AB419D8D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679442-DAFA-449A-89BA-FE41CD49C0C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하드웨어 소자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8A22BF-C0CD-492B-93B3-1D71DD627FF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62CFBB-E32D-4070-AD66-D2D3674AA43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FA3335-E956-465D-B608-F5A5C846528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A93F4B3-B80C-44CD-8AE9-0820F054939D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4E1380-27C9-4F0A-B393-6B1A9F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59" y="1698803"/>
            <a:ext cx="1068070" cy="8614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31FA-A96B-4511-BC3C-5CA418B1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37" y="2984616"/>
            <a:ext cx="1011167" cy="8853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BAB2E2F-5A83-4184-AA02-E3BEA339952F}"/>
              </a:ext>
            </a:extLst>
          </p:cNvPr>
          <p:cNvSpPr txBox="1"/>
          <p:nvPr/>
        </p:nvSpPr>
        <p:spPr>
          <a:xfrm>
            <a:off x="5697003" y="5107996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[RFID – RC522]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CF2AE72-8A84-4BC2-BB55-47A08F778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959" y="4155592"/>
            <a:ext cx="975349" cy="95530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6C0F2CE-6754-4F03-B50E-9B4C6093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03" y="5417697"/>
            <a:ext cx="1212373" cy="8800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2809DE6-9DAB-49ED-807D-02C780487681}"/>
              </a:ext>
            </a:extLst>
          </p:cNvPr>
          <p:cNvSpPr txBox="1"/>
          <p:nvPr/>
        </p:nvSpPr>
        <p:spPr>
          <a:xfrm>
            <a:off x="5671657" y="6351853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[PIEZO</a:t>
            </a:r>
            <a:r>
              <a:rPr lang="ko-KR" altLang="en-US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Buzzer]</a:t>
            </a:r>
          </a:p>
        </p:txBody>
      </p:sp>
    </p:spTree>
    <p:extLst>
      <p:ext uri="{BB962C8B-B14F-4D97-AF65-F5344CB8AC3E}">
        <p14:creationId xmlns:p14="http://schemas.microsoft.com/office/powerpoint/2010/main" val="96715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C89C01-4728-40A2-BA5F-6B0D18F7A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0093"/>
              </p:ext>
            </p:extLst>
          </p:nvPr>
        </p:nvGraphicFramePr>
        <p:xfrm>
          <a:off x="2751615" y="2262545"/>
          <a:ext cx="6688769" cy="3657060"/>
        </p:xfrm>
        <a:graphic>
          <a:graphicData uri="http://schemas.openxmlformats.org/drawingml/2006/table">
            <a:tbl>
              <a:tblPr/>
              <a:tblGrid>
                <a:gridCol w="1324985">
                  <a:extLst>
                    <a:ext uri="{9D8B030D-6E8A-4147-A177-3AD203B41FA5}">
                      <a16:colId xmlns:a16="http://schemas.microsoft.com/office/drawing/2014/main" val="60939473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199920024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1392737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57050115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229462163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102444459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777356271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648421100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4791504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937966688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868991113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069652770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884292952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1205916770"/>
                    </a:ext>
                  </a:extLst>
                </a:gridCol>
                <a:gridCol w="354801">
                  <a:extLst>
                    <a:ext uri="{9D8B030D-6E8A-4147-A177-3AD203B41FA5}">
                      <a16:colId xmlns:a16="http://schemas.microsoft.com/office/drawing/2014/main" val="947695236"/>
                    </a:ext>
                  </a:extLst>
                </a:gridCol>
                <a:gridCol w="354801">
                  <a:extLst>
                    <a:ext uri="{9D8B030D-6E8A-4147-A177-3AD203B41FA5}">
                      <a16:colId xmlns:a16="http://schemas.microsoft.com/office/drawing/2014/main" val="3395423132"/>
                    </a:ext>
                  </a:extLst>
                </a:gridCol>
              </a:tblGrid>
              <a:tr h="2716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개발 절차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주차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주차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주차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08362"/>
                  </a:ext>
                </a:extLst>
              </a:tr>
              <a:tr h="268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5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6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7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8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9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12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13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14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15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16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19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20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21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22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23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41646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  <a:cs typeface="+mn-cs"/>
                        </a:rPr>
                        <a:t>팀 구성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37286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아이디어 계획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324232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  <a:cs typeface="+mn-cs"/>
                        </a:rPr>
                        <a:t>중간 발표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87800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요구사항 분석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041684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설계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457085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프로그래밍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897055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테스트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850209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버그 수정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7237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최종 테스트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7675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시연 및 발표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24720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8C53F98E-6E32-447E-A5C8-E2A021EACE5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AD822A-774E-41CF-B0FA-48EB6A1D795C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수행일정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19D0760-FEA0-474D-BAC4-A7F4BFCB97F7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32C1F2-3223-42B4-BCEC-0ACA7077AC2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프로젝트 추진일정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88D128-2AB6-43A7-9B3E-2260398E52AB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CFF1CC-A9BB-4C8C-945D-0D09E54ED70D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25B5E8-2007-4B30-A6D8-BDF106C4EA13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140E626-ED8A-4BD5-86E0-4AD778D98266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01974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6000">
                <a:schemeClr val="tx1">
                  <a:alpha val="52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3397F-CBE0-477A-B70D-DB5424568DBF}"/>
              </a:ext>
            </a:extLst>
          </p:cNvPr>
          <p:cNvGrpSpPr/>
          <p:nvPr/>
        </p:nvGrpSpPr>
        <p:grpSpPr>
          <a:xfrm>
            <a:off x="8397660" y="1533045"/>
            <a:ext cx="3443999" cy="3131761"/>
            <a:chOff x="8080160" y="1088545"/>
            <a:chExt cx="3443999" cy="31317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3BD031-EB0A-472F-8DDA-54BD70E953F0}"/>
                </a:ext>
              </a:extLst>
            </p:cNvPr>
            <p:cNvSpPr txBox="1"/>
            <p:nvPr/>
          </p:nvSpPr>
          <p:spPr>
            <a:xfrm>
              <a:off x="8080160" y="1088545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스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마트</a:t>
              </a:r>
              <a:endParaRPr lang="en-US" altLang="ko-KR" sz="7200" spc="-300">
                <a:solidFill>
                  <a:schemeClr val="tx1">
                    <a:lumMod val="85000"/>
                    <a:lumOff val="1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ADB12C-0993-4107-839F-A656BA5C75C1}"/>
                </a:ext>
              </a:extLst>
            </p:cNvPr>
            <p:cNvSpPr txBox="1"/>
            <p:nvPr/>
          </p:nvSpPr>
          <p:spPr>
            <a:xfrm>
              <a:off x="8080160" y="2044950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슬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리핑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B0E1B0-CA84-4FB2-A7B1-7EA47D1D64D5}"/>
                </a:ext>
              </a:extLst>
            </p:cNvPr>
            <p:cNvSpPr txBox="1"/>
            <p:nvPr/>
          </p:nvSpPr>
          <p:spPr>
            <a:xfrm>
              <a:off x="8080160" y="3019977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차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일드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15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3BD031-EB0A-472F-8DDA-54BD70E953F0}"/>
              </a:ext>
            </a:extLst>
          </p:cNvPr>
          <p:cNvSpPr txBox="1"/>
          <p:nvPr/>
        </p:nvSpPr>
        <p:spPr>
          <a:xfrm>
            <a:off x="697193" y="747362"/>
            <a:ext cx="1966844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sz="4400" spc="-300">
                <a:solidFill>
                  <a:srgbClr val="46498B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  <a:cs typeface="+mj-cs"/>
              </a:rPr>
              <a:t>팀 멤버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4B8130-D743-4D46-97CC-7CCC5C535C4D}"/>
              </a:ext>
            </a:extLst>
          </p:cNvPr>
          <p:cNvGrpSpPr/>
          <p:nvPr/>
        </p:nvGrpSpPr>
        <p:grpSpPr>
          <a:xfrm>
            <a:off x="4148722" y="2079674"/>
            <a:ext cx="3894556" cy="3352607"/>
            <a:chOff x="4921631" y="2129370"/>
            <a:chExt cx="3894556" cy="335260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BFFF50C-8EB3-47B3-84D4-32282F7818BF}"/>
                </a:ext>
              </a:extLst>
            </p:cNvPr>
            <p:cNvGrpSpPr/>
            <p:nvPr/>
          </p:nvGrpSpPr>
          <p:grpSpPr>
            <a:xfrm>
              <a:off x="5819215" y="2129370"/>
              <a:ext cx="2099388" cy="2099388"/>
              <a:chOff x="5819215" y="2129370"/>
              <a:chExt cx="2099388" cy="2099388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382D9B67-BB12-4073-BBE8-F3E5778434FD}"/>
                  </a:ext>
                </a:extLst>
              </p:cNvPr>
              <p:cNvSpPr/>
              <p:nvPr/>
            </p:nvSpPr>
            <p:spPr>
              <a:xfrm>
                <a:off x="5819215" y="2129370"/>
                <a:ext cx="2099388" cy="2099388"/>
              </a:xfrm>
              <a:prstGeom prst="ellipse">
                <a:avLst/>
              </a:prstGeom>
              <a:solidFill>
                <a:srgbClr val="F8F8FA"/>
              </a:solidFill>
              <a:ln>
                <a:solidFill>
                  <a:srgbClr val="EAB451"/>
                </a:solidFill>
              </a:ln>
              <a:effectLst>
                <a:outerShdw blurRad="228600" dist="381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66FE3D-B64B-45B9-B505-95BEC20D0C5D}"/>
                  </a:ext>
                </a:extLst>
              </p:cNvPr>
              <p:cNvSpPr txBox="1"/>
              <p:nvPr/>
            </p:nvSpPr>
            <p:spPr>
              <a:xfrm>
                <a:off x="6299742" y="2829464"/>
                <a:ext cx="11383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rgbClr val="0A0E65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박민기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9394CAD-CCB5-48FA-8D54-4B296B3038E5}"/>
                </a:ext>
              </a:extLst>
            </p:cNvPr>
            <p:cNvGrpSpPr/>
            <p:nvPr/>
          </p:nvGrpSpPr>
          <p:grpSpPr>
            <a:xfrm>
              <a:off x="4921631" y="3356154"/>
              <a:ext cx="2099388" cy="2099388"/>
              <a:chOff x="4921631" y="3356154"/>
              <a:chExt cx="2099388" cy="2099388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7689BCD-D0B2-46D0-82FB-A334A1C11F9E}"/>
                  </a:ext>
                </a:extLst>
              </p:cNvPr>
              <p:cNvSpPr/>
              <p:nvPr/>
            </p:nvSpPr>
            <p:spPr>
              <a:xfrm>
                <a:off x="4921631" y="3356154"/>
                <a:ext cx="2099388" cy="2099388"/>
              </a:xfrm>
              <a:prstGeom prst="ellipse">
                <a:avLst/>
              </a:prstGeom>
              <a:solidFill>
                <a:srgbClr val="F8F8FA"/>
              </a:solidFill>
              <a:ln>
                <a:solidFill>
                  <a:srgbClr val="EAB451"/>
                </a:solidFill>
              </a:ln>
              <a:effectLst>
                <a:outerShdw blurRad="228600" dist="381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EDF7E6-1B2F-427B-80BD-DB061FA76A72}"/>
                  </a:ext>
                </a:extLst>
              </p:cNvPr>
              <p:cNvSpPr txBox="1"/>
              <p:nvPr/>
            </p:nvSpPr>
            <p:spPr>
              <a:xfrm>
                <a:off x="5402158" y="4221182"/>
                <a:ext cx="11383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rgbClr val="0A0E65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정승주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D325EB9-E90A-4F2C-BEFA-34C8725F465F}"/>
                </a:ext>
              </a:extLst>
            </p:cNvPr>
            <p:cNvGrpSpPr/>
            <p:nvPr/>
          </p:nvGrpSpPr>
          <p:grpSpPr>
            <a:xfrm>
              <a:off x="6716799" y="3382589"/>
              <a:ext cx="2099388" cy="2099388"/>
              <a:chOff x="6716799" y="3382589"/>
              <a:chExt cx="2099388" cy="2099388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D13FF7B-14D7-42CD-9572-36CEC1C67326}"/>
                  </a:ext>
                </a:extLst>
              </p:cNvPr>
              <p:cNvSpPr/>
              <p:nvPr/>
            </p:nvSpPr>
            <p:spPr>
              <a:xfrm>
                <a:off x="6716799" y="3382589"/>
                <a:ext cx="2099388" cy="2099388"/>
              </a:xfrm>
              <a:prstGeom prst="ellipse">
                <a:avLst/>
              </a:prstGeom>
              <a:solidFill>
                <a:srgbClr val="F8F8FA"/>
              </a:solidFill>
              <a:ln>
                <a:solidFill>
                  <a:srgbClr val="EAB451"/>
                </a:solidFill>
              </a:ln>
              <a:effectLst>
                <a:outerShdw blurRad="228600" dist="38100" dir="2700000" algn="tl" rotWithShape="0">
                  <a:prstClr val="black">
                    <a:alpha val="3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3EBB06-E2FC-47CE-A529-F84F2282C71F}"/>
                  </a:ext>
                </a:extLst>
              </p:cNvPr>
              <p:cNvSpPr txBox="1"/>
              <p:nvPr/>
            </p:nvSpPr>
            <p:spPr>
              <a:xfrm>
                <a:off x="7196353" y="4247617"/>
                <a:ext cx="11383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>
                    <a:solidFill>
                      <a:srgbClr val="0A0E65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최진솔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591A01A-984C-4602-9F97-86BA821BA5F3}"/>
              </a:ext>
            </a:extLst>
          </p:cNvPr>
          <p:cNvSpPr txBox="1"/>
          <p:nvPr/>
        </p:nvSpPr>
        <p:spPr>
          <a:xfrm>
            <a:off x="6291488" y="1631190"/>
            <a:ext cx="2797678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임베디드 개발</a:t>
            </a:r>
            <a:r>
              <a:rPr lang="en-US" altLang="ko-KR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400" kern="0" spc="-100">
                <a:solidFill>
                  <a:srgbClr val="0A0E65"/>
                </a:solidFill>
                <a:effectLst/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+ </a:t>
            </a:r>
            <a:r>
              <a:rPr lang="ko-KR" altLang="en-US" sz="1400" kern="0" spc="-100">
                <a:solidFill>
                  <a:srgbClr val="0A0E65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발표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34CE9-69A2-4F91-BA20-C1620E063E72}"/>
              </a:ext>
            </a:extLst>
          </p:cNvPr>
          <p:cNvSpPr txBox="1"/>
          <p:nvPr/>
        </p:nvSpPr>
        <p:spPr>
          <a:xfrm>
            <a:off x="2372454" y="3429000"/>
            <a:ext cx="2256795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임베디드 개발</a:t>
            </a:r>
            <a:r>
              <a:rPr lang="en-US" altLang="ko-KR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400" kern="0" spc="-100">
                <a:solidFill>
                  <a:srgbClr val="0A0E65"/>
                </a:solidFill>
                <a:effectLst/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+ </a:t>
            </a:r>
            <a:r>
              <a:rPr lang="ko-KR" altLang="en-US" sz="1400" kern="0" spc="-100">
                <a:solidFill>
                  <a:srgbClr val="0A0E65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서버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0FB7C-8DD9-4EB0-B394-07C8CD42E991}"/>
              </a:ext>
            </a:extLst>
          </p:cNvPr>
          <p:cNvSpPr txBox="1"/>
          <p:nvPr/>
        </p:nvSpPr>
        <p:spPr>
          <a:xfrm>
            <a:off x="7886688" y="4836102"/>
            <a:ext cx="1952117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임베디드 개발</a:t>
            </a:r>
            <a:r>
              <a:rPr lang="en-US" altLang="ko-KR" sz="1400" kern="0" spc="-100">
                <a:solidFill>
                  <a:srgbClr val="0A0E65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</a:t>
            </a:r>
            <a:r>
              <a:rPr lang="en-US" altLang="ko-KR" sz="1400" kern="0" spc="-100">
                <a:solidFill>
                  <a:srgbClr val="0A0E65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+ </a:t>
            </a:r>
            <a:r>
              <a:rPr lang="ko-KR" altLang="en-US" sz="1400" kern="0" spc="-100">
                <a:solidFill>
                  <a:srgbClr val="0A0E65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자료 수집</a:t>
            </a:r>
          </a:p>
        </p:txBody>
      </p:sp>
    </p:spTree>
    <p:extLst>
      <p:ext uri="{BB962C8B-B14F-4D97-AF65-F5344CB8AC3E}">
        <p14:creationId xmlns:p14="http://schemas.microsoft.com/office/powerpoint/2010/main" val="304128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uddle - 2291">
            <a:hlinkClick r:id="" action="ppaction://media"/>
            <a:extLst>
              <a:ext uri="{FF2B5EF4-FFF2-40B4-BE49-F238E27FC236}">
                <a16:creationId xmlns:a16="http://schemas.microsoft.com/office/drawing/2014/main" id="{D754C7F7-2AD7-4D3E-AD92-618DF4101F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8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8A6D67-0E3E-4189-93E2-74C9DA4E9318}"/>
              </a:ext>
            </a:extLst>
          </p:cNvPr>
          <p:cNvSpPr/>
          <p:nvPr/>
        </p:nvSpPr>
        <p:spPr>
          <a:xfrm>
            <a:off x="-16557" y="0"/>
            <a:ext cx="12208557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BB4D5-AAEC-44FA-9D8F-E71756D43C8E}"/>
              </a:ext>
            </a:extLst>
          </p:cNvPr>
          <p:cNvSpPr txBox="1"/>
          <p:nvPr/>
        </p:nvSpPr>
        <p:spPr>
          <a:xfrm>
            <a:off x="2366639" y="1987705"/>
            <a:ext cx="7458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-300">
                <a:solidFill>
                  <a:schemeClr val="tx1">
                    <a:lumMod val="85000"/>
                    <a:lumOff val="1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산학적인 문제</a:t>
            </a:r>
            <a:r>
              <a:rPr lang="ko-KR" altLang="en-US" sz="8000" spc="-300">
                <a:solidFill>
                  <a:schemeClr val="tx1">
                    <a:lumMod val="85000"/>
                    <a:lumOff val="15000"/>
                  </a:schemeClr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보다</a:t>
            </a:r>
            <a:endParaRPr lang="en-US" altLang="ko-KR" sz="8000" spc="-300">
              <a:solidFill>
                <a:schemeClr val="tx1">
                  <a:lumMod val="85000"/>
                  <a:lumOff val="15000"/>
                </a:schemeClr>
              </a:solidFill>
              <a:latin typeface="HG꼬딕씨_Pro 20g" panose="02020603020101020101" pitchFamily="18" charset="-127"/>
              <a:ea typeface="HG꼬딕씨_Pro 20g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193DA-38D2-4C90-8031-99D18759AAC4}"/>
              </a:ext>
            </a:extLst>
          </p:cNvPr>
          <p:cNvSpPr txBox="1"/>
          <p:nvPr/>
        </p:nvSpPr>
        <p:spPr>
          <a:xfrm>
            <a:off x="2366638" y="3013456"/>
            <a:ext cx="662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사회적인 문제</a:t>
            </a:r>
            <a:r>
              <a:rPr lang="ko-KR" altLang="en-US" sz="8000" spc="-30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를</a:t>
            </a:r>
          </a:p>
        </p:txBody>
      </p:sp>
    </p:spTree>
    <p:extLst>
      <p:ext uri="{BB962C8B-B14F-4D97-AF65-F5344CB8AC3E}">
        <p14:creationId xmlns:p14="http://schemas.microsoft.com/office/powerpoint/2010/main" val="369249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자연, 실외, 구름이(가) 표시된 사진&#10;&#10;자동 생성된 설명">
            <a:extLst>
              <a:ext uri="{FF2B5EF4-FFF2-40B4-BE49-F238E27FC236}">
                <a16:creationId xmlns:a16="http://schemas.microsoft.com/office/drawing/2014/main" id="{1BD40D65-124C-4A66-9E2A-629BAA654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AE8CC-0256-4156-975D-53964CEB7397}"/>
              </a:ext>
            </a:extLst>
          </p:cNvPr>
          <p:cNvSpPr/>
          <p:nvPr/>
        </p:nvSpPr>
        <p:spPr>
          <a:xfrm>
            <a:off x="0" y="0"/>
            <a:ext cx="1220855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65CDE1-5DA9-4861-B39E-F8E3540FA9F7}"/>
              </a:ext>
            </a:extLst>
          </p:cNvPr>
          <p:cNvGrpSpPr/>
          <p:nvPr/>
        </p:nvGrpSpPr>
        <p:grpSpPr>
          <a:xfrm>
            <a:off x="3038510" y="1966700"/>
            <a:ext cx="6114979" cy="2924600"/>
            <a:chOff x="3038510" y="2335923"/>
            <a:chExt cx="6114979" cy="29246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5E55BD-07E4-4B61-ABEE-D04ACE001975}"/>
                </a:ext>
              </a:extLst>
            </p:cNvPr>
            <p:cNvGrpSpPr/>
            <p:nvPr/>
          </p:nvGrpSpPr>
          <p:grpSpPr>
            <a:xfrm>
              <a:off x="3038511" y="3150342"/>
              <a:ext cx="6114978" cy="581311"/>
              <a:chOff x="692772" y="2937145"/>
              <a:chExt cx="5337244" cy="58131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A64811-AB88-4357-AC59-8D6CFF3D002E}"/>
                  </a:ext>
                </a:extLst>
              </p:cNvPr>
              <p:cNvSpPr txBox="1"/>
              <p:nvPr/>
            </p:nvSpPr>
            <p:spPr>
              <a:xfrm>
                <a:off x="692772" y="2937145"/>
                <a:ext cx="53372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폭염에 차량 온도 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70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도까지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…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아이 방치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 잠깐도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,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그늘도 안돼요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E720D-19FA-4FB9-8523-CAC75C73C457}"/>
                  </a:ext>
                </a:extLst>
              </p:cNvPr>
              <p:cNvSpPr txBox="1"/>
              <p:nvPr/>
            </p:nvSpPr>
            <p:spPr>
              <a:xfrm>
                <a:off x="692772" y="3256846"/>
                <a:ext cx="27920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연합뉴스</a:t>
                </a:r>
                <a:r>
                  <a:rPr lang="en-US" altLang="ko-KR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. </a:t>
                </a:r>
                <a:r>
                  <a:rPr lang="ko-KR" altLang="en-US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이상서 기자 </a:t>
                </a:r>
                <a:r>
                  <a:rPr lang="en-US" altLang="ko-KR" sz="1100" spc="-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2018.07.21</a:t>
                </a:r>
                <a:endParaRPr lang="ko-KR" altLang="en-US" sz="1100" spc="-100">
                  <a:solidFill>
                    <a:schemeClr val="bg1">
                      <a:lumMod val="75000"/>
                    </a:schemeClr>
                  </a:solidFill>
                  <a:latin typeface="Sandoll 고딕Neo1 01 Thin" panose="020B0600000101010101" pitchFamily="34" charset="-127"/>
                  <a:ea typeface="Sandoll 고딕Neo1 01 Thin" panose="020B0600000101010101" pitchFamily="34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D5F7045-7365-4747-A4DB-B059DD515638}"/>
                </a:ext>
              </a:extLst>
            </p:cNvPr>
            <p:cNvGrpSpPr/>
            <p:nvPr/>
          </p:nvGrpSpPr>
          <p:grpSpPr>
            <a:xfrm>
              <a:off x="3038511" y="3922131"/>
              <a:ext cx="5768717" cy="599946"/>
              <a:chOff x="2307520" y="3993887"/>
              <a:chExt cx="5768717" cy="59994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3A2195-4C88-41AF-82AE-195683A0129E}"/>
                  </a:ext>
                </a:extLst>
              </p:cNvPr>
              <p:cNvSpPr txBox="1"/>
              <p:nvPr/>
            </p:nvSpPr>
            <p:spPr>
              <a:xfrm>
                <a:off x="2307520" y="3993887"/>
                <a:ext cx="57687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폭염 속 차량에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방치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된 아이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,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그늘에 주차해도 위험하다</a:t>
                </a:r>
                <a:endParaRPr lang="en-US" altLang="ko-KR" sz="2000" spc="-15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525B0F-3C72-4219-9C4E-E5BE1C8B186F}"/>
                  </a:ext>
                </a:extLst>
              </p:cNvPr>
              <p:cNvSpPr txBox="1"/>
              <p:nvPr/>
            </p:nvSpPr>
            <p:spPr>
              <a:xfrm>
                <a:off x="2307520" y="4332223"/>
                <a:ext cx="25751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SBS</a:t>
                </a:r>
                <a:r>
                  <a:rPr lang="en-US" altLang="ko-KR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. </a:t>
                </a:r>
                <a:r>
                  <a:rPr lang="ko-KR" altLang="en-US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안영인 기자 </a:t>
                </a:r>
                <a:r>
                  <a:rPr lang="en-US" altLang="ko-KR" sz="1100" spc="-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2018.05.29</a:t>
                </a:r>
                <a:endParaRPr lang="ko-KR" altLang="en-US" sz="1100" spc="-100">
                  <a:solidFill>
                    <a:schemeClr val="bg1">
                      <a:lumMod val="75000"/>
                    </a:schemeClr>
                  </a:solidFill>
                  <a:latin typeface="Sandoll 고딕Neo1 01 Thin" panose="020B0600000101010101" pitchFamily="34" charset="-127"/>
                  <a:ea typeface="Sandoll 고딕Neo1 01 Thin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A13E40F-8D85-4363-B32D-F2BB01057A98}"/>
                </a:ext>
              </a:extLst>
            </p:cNvPr>
            <p:cNvGrpSpPr/>
            <p:nvPr/>
          </p:nvGrpSpPr>
          <p:grpSpPr>
            <a:xfrm>
              <a:off x="3038511" y="2335923"/>
              <a:ext cx="5768717" cy="623941"/>
              <a:chOff x="670834" y="3806376"/>
              <a:chExt cx="5035022" cy="62394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FFE21D-EB4E-4F46-BE43-5DA2530DD1BC}"/>
                  </a:ext>
                </a:extLst>
              </p:cNvPr>
              <p:cNvSpPr txBox="1"/>
              <p:nvPr/>
            </p:nvSpPr>
            <p:spPr>
              <a:xfrm>
                <a:off x="670834" y="3806376"/>
                <a:ext cx="50350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폭염 속 통원 차량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어린이 방치 사고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…‘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하차 확인 장비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’ 필요</a:t>
                </a:r>
                <a:endParaRPr lang="ko-KR" altLang="en-US" sz="2000" spc="-150">
                  <a:solidFill>
                    <a:schemeClr val="bg1">
                      <a:lumMod val="95000"/>
                    </a:schemeClr>
                  </a:solidFill>
                  <a:latin typeface="Sandoll 고딕Neo1 07 Bold" panose="020B0600000101010101" pitchFamily="34" charset="-127"/>
                  <a:ea typeface="Sandoll 고딕Neo1 07 Bold" panose="020B0600000101010101" pitchFamily="34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008F92-607D-45EA-9C95-36E0EB102C4F}"/>
                  </a:ext>
                </a:extLst>
              </p:cNvPr>
              <p:cNvSpPr txBox="1"/>
              <p:nvPr/>
            </p:nvSpPr>
            <p:spPr>
              <a:xfrm>
                <a:off x="692772" y="4168707"/>
                <a:ext cx="25717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KBS </a:t>
                </a:r>
                <a:r>
                  <a:rPr lang="ko-KR" altLang="en-US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황진우 기자 </a:t>
                </a:r>
                <a:r>
                  <a:rPr lang="en-US" altLang="ko-KR" sz="1100" spc="-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2018.07.19</a:t>
                </a:r>
                <a:endParaRPr lang="ko-KR" altLang="en-US" sz="1100" spc="-100">
                  <a:solidFill>
                    <a:schemeClr val="bg1">
                      <a:lumMod val="75000"/>
                    </a:schemeClr>
                  </a:solidFill>
                  <a:latin typeface="Sandoll 고딕Neo1 01 Thin" panose="020B0600000101010101" pitchFamily="34" charset="-127"/>
                  <a:ea typeface="Sandoll 고딕Neo1 01 Thin" panose="020B0600000101010101" pitchFamily="34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0DFB3F-833B-4EC7-988C-D21C625C5127}"/>
                </a:ext>
              </a:extLst>
            </p:cNvPr>
            <p:cNvGrpSpPr/>
            <p:nvPr/>
          </p:nvGrpSpPr>
          <p:grpSpPr>
            <a:xfrm>
              <a:off x="3038510" y="4660577"/>
              <a:ext cx="5768717" cy="599946"/>
              <a:chOff x="2307520" y="3993887"/>
              <a:chExt cx="5768717" cy="59994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79C9BF-2FDD-437F-B54A-E44427E4FDD1}"/>
                  </a:ext>
                </a:extLst>
              </p:cNvPr>
              <p:cNvSpPr txBox="1"/>
              <p:nvPr/>
            </p:nvSpPr>
            <p:spPr>
              <a:xfrm>
                <a:off x="2307520" y="3993887"/>
                <a:ext cx="57687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[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사회</a:t>
                </a:r>
                <a:r>
                  <a:rPr lang="en-US" altLang="ko-KR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]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폭염 속 잊을만 하면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어린이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2 UltraLight" panose="020B0600000101010101" pitchFamily="34" charset="-127"/>
                    <a:ea typeface="Sandoll 고딕Neo1 02 UltraLight" panose="020B0600000101010101" pitchFamily="34" charset="-127"/>
                  </a:rPr>
                  <a:t> </a:t>
                </a:r>
                <a:r>
                  <a:rPr lang="ko-KR" altLang="en-US" sz="2000" spc="-150">
                    <a:solidFill>
                      <a:schemeClr val="bg1">
                        <a:lumMod val="95000"/>
                      </a:schemeClr>
                    </a:solidFill>
                    <a:latin typeface="Sandoll 고딕Neo1 07 Bold" panose="020B0600000101010101" pitchFamily="34" charset="-127"/>
                    <a:ea typeface="Sandoll 고딕Neo1 07 Bold" panose="020B0600000101010101" pitchFamily="34" charset="-127"/>
                  </a:rPr>
                  <a:t>차량 방치 사고</a:t>
                </a:r>
                <a:endParaRPr lang="en-US" altLang="ko-KR" sz="2000" spc="-150">
                  <a:solidFill>
                    <a:schemeClr val="bg1">
                      <a:lumMod val="95000"/>
                    </a:schemeClr>
                  </a:solidFill>
                  <a:latin typeface="Sandoll 고딕Neo1 07 Bold" panose="020B0600000101010101" pitchFamily="34" charset="-127"/>
                  <a:ea typeface="Sandoll 고딕Neo1 07 Bold" panose="020B0600000101010101" pitchFamily="34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F0D328-0094-4129-9596-650BB9F3EF9E}"/>
                  </a:ext>
                </a:extLst>
              </p:cNvPr>
              <p:cNvSpPr txBox="1"/>
              <p:nvPr/>
            </p:nvSpPr>
            <p:spPr>
              <a:xfrm>
                <a:off x="2307520" y="4332223"/>
                <a:ext cx="257516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YTN</a:t>
                </a:r>
                <a:r>
                  <a:rPr lang="en-US" altLang="ko-KR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 </a:t>
                </a:r>
                <a:r>
                  <a:rPr lang="ko-KR" altLang="en-US" sz="1100" spc="-15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장민정 기자 </a:t>
                </a:r>
                <a:r>
                  <a:rPr lang="en-US" altLang="ko-KR" sz="1100" spc="-100">
                    <a:solidFill>
                      <a:schemeClr val="bg1">
                        <a:lumMod val="75000"/>
                      </a:schemeClr>
                    </a:solidFill>
                    <a:latin typeface="Sandoll 고딕Neo1 01 Thin" panose="020B0600000101010101" pitchFamily="34" charset="-127"/>
                    <a:ea typeface="Sandoll 고딕Neo1 01 Thin" panose="020B0600000101010101" pitchFamily="34" charset="-127"/>
                  </a:rPr>
                  <a:t>2018.07.18 </a:t>
                </a:r>
                <a:endParaRPr lang="ko-KR" altLang="en-US" sz="1100" spc="-100">
                  <a:solidFill>
                    <a:schemeClr val="bg1">
                      <a:lumMod val="75000"/>
                    </a:schemeClr>
                  </a:solidFill>
                  <a:latin typeface="Sandoll 고딕Neo1 01 Thin" panose="020B0600000101010101" pitchFamily="34" charset="-127"/>
                  <a:ea typeface="Sandoll 고딕Neo1 01 Thin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96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7000">
                <a:schemeClr val="tx1">
                  <a:alpha val="60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A825BF-6F7D-4F1C-B550-BB39C53A90BA}"/>
              </a:ext>
            </a:extLst>
          </p:cNvPr>
          <p:cNvGrpSpPr/>
          <p:nvPr/>
        </p:nvGrpSpPr>
        <p:grpSpPr>
          <a:xfrm>
            <a:off x="6544916" y="1552139"/>
            <a:ext cx="4964596" cy="2609211"/>
            <a:chOff x="6793395" y="1353356"/>
            <a:chExt cx="4964596" cy="26092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BAE830-5945-4605-9756-C70EF00D8484}"/>
                </a:ext>
              </a:extLst>
            </p:cNvPr>
            <p:cNvSpPr txBox="1"/>
            <p:nvPr/>
          </p:nvSpPr>
          <p:spPr>
            <a:xfrm>
              <a:off x="7518952" y="1353356"/>
              <a:ext cx="42390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>
                  <a:solidFill>
                    <a:schemeClr val="bg1">
                      <a:lumMod val="9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슬리핑 차일드 체크 </a:t>
              </a:r>
              <a:r>
                <a:rPr lang="ko-KR" altLang="en-US" sz="3600" spc="-300">
                  <a:solidFill>
                    <a:schemeClr val="bg1">
                      <a:lumMod val="95000"/>
                    </a:schemeClr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제도</a:t>
              </a:r>
              <a:r>
                <a:rPr lang="en-US" altLang="ko-KR" sz="3600" spc="-400">
                  <a:solidFill>
                    <a:srgbClr val="C41E29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.</a:t>
              </a:r>
              <a:endParaRPr lang="ko-KR" altLang="en-US" sz="3600" spc="-300">
                <a:solidFill>
                  <a:schemeClr val="bg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0CD579-7A4E-49BF-A24C-1D101D2CB1FA}"/>
                </a:ext>
              </a:extLst>
            </p:cNvPr>
            <p:cNvSpPr txBox="1"/>
            <p:nvPr/>
          </p:nvSpPr>
          <p:spPr>
            <a:xfrm>
              <a:off x="6793395" y="2362129"/>
              <a:ext cx="487514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등원에 사용되는 차량의 맨 뒷자리에 버튼을 설치해</a:t>
              </a:r>
              <a:r>
                <a:rPr lang="en-US" altLang="ko-KR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 </a:t>
              </a:r>
            </a:p>
            <a:p>
              <a:pPr algn="r"/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운전기사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가 시동을 끄기 전 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반드시 버튼을 누르도록 하는 것</a:t>
              </a:r>
              <a:br>
                <a:rPr lang="en-US" altLang="ko-KR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</a:b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 </a:t>
              </a:r>
              <a:br>
                <a:rPr lang="en-US" altLang="ko-KR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</a:b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운전기사가 차량에서 내리기 전 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방치된 아이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가 있는지 </a:t>
              </a:r>
              <a:endPara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endParaRPr>
            </a:p>
            <a:p>
              <a:pPr algn="r"/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확인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하고 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하차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할 수 있도록 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유도하는 제도</a:t>
              </a:r>
              <a:endPara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endParaRPr>
            </a:p>
            <a:p>
              <a:pPr algn="r"/>
              <a:endPara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endParaRPr>
            </a:p>
            <a:p>
              <a:pPr algn="r"/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미국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과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 캐나다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는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 의무적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2 UltraLight" panose="020B0600000101010101" pitchFamily="34" charset="-127"/>
                  <a:ea typeface="Sandoll 고딕Neo1 02 UltraLight" panose="020B0600000101010101" pitchFamily="34" charset="-127"/>
                </a:rPr>
                <a:t>으로</a:t>
              </a:r>
              <a:r>
                <a:rPr lang="ko-KR" altLang="en-US" sz="1400" spc="-100">
                  <a:solidFill>
                    <a:schemeClr val="bg1">
                      <a:lumMod val="95000"/>
                    </a:schemeClr>
                  </a:solidFill>
                  <a:latin typeface="Sandoll 고딕Neo1 06 SemiBold" panose="020B0600000101010101" pitchFamily="34" charset="-127"/>
                  <a:ea typeface="Sandoll 고딕Neo1 06 SemiBold" panose="020B0600000101010101" pitchFamily="34" charset="-127"/>
                </a:rPr>
                <a:t> 시행 중</a:t>
              </a:r>
              <a:endPara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72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5BD9A1-596B-42D5-B2E8-67E581894E17}"/>
              </a:ext>
            </a:extLst>
          </p:cNvPr>
          <p:cNvSpPr txBox="1"/>
          <p:nvPr/>
        </p:nvSpPr>
        <p:spPr>
          <a:xfrm>
            <a:off x="4193899" y="3872804"/>
            <a:ext cx="3804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최근 </a:t>
            </a:r>
            <a:r>
              <a: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3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년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rPr>
              <a:t> 동안 </a:t>
            </a:r>
            <a:r>
              <a: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4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천 건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rPr>
              <a:t>이 넘는 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차량 갇힘 사고가 발생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rPr>
              <a:t> </a:t>
            </a:r>
            <a:endParaRPr lang="en-US" altLang="ko-KR" sz="1400" spc="-100">
              <a:solidFill>
                <a:schemeClr val="bg1">
                  <a:lumMod val="95000"/>
                </a:schemeClr>
              </a:solidFill>
              <a:latin typeface="Sandoll 고딕Neo1 02 UltraLight" panose="020B0600000101010101" pitchFamily="34" charset="-127"/>
              <a:ea typeface="Sandoll 고딕Neo1 02 UltraLight" panose="020B0600000101010101" pitchFamily="34" charset="-127"/>
            </a:endParaRPr>
          </a:p>
          <a:p>
            <a:pPr algn="ctr"/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rPr>
              <a:t>그 중 </a:t>
            </a:r>
            <a:r>
              <a: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56%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2 UltraLight" panose="020B0600000101010101" pitchFamily="34" charset="-127"/>
                <a:ea typeface="Sandoll 고딕Neo1 02 UltraLight" panose="020B0600000101010101" pitchFamily="34" charset="-127"/>
              </a:rPr>
              <a:t>가 </a:t>
            </a:r>
            <a:r>
              <a:rPr lang="en-US" altLang="ko-KR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10</a:t>
            </a:r>
            <a:r>
              <a:rPr lang="ko-KR" altLang="en-US" sz="1400" spc="-100">
                <a:solidFill>
                  <a:schemeClr val="bg1">
                    <a:lumMod val="95000"/>
                  </a:schemeClr>
                </a:solidFill>
                <a:latin typeface="Sandoll 고딕Neo1 06 SemiBold" panose="020B0600000101010101" pitchFamily="34" charset="-127"/>
                <a:ea typeface="Sandoll 고딕Neo1 06 SemiBold" panose="020B0600000101010101" pitchFamily="34" charset="-127"/>
              </a:rPr>
              <a:t>살 이하 어린이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8D784-7C98-4842-88D3-EB3B74E42A48}"/>
              </a:ext>
            </a:extLst>
          </p:cNvPr>
          <p:cNvSpPr txBox="1"/>
          <p:nvPr/>
        </p:nvSpPr>
        <p:spPr>
          <a:xfrm>
            <a:off x="3701910" y="1443021"/>
            <a:ext cx="4788180" cy="2234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600" spc="-3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7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atin typeface="Sandoll 명조Neo1 05 SemiBold" panose="020B0600000101010101" pitchFamily="34" charset="-127"/>
                <a:ea typeface="Sandoll 명조Neo1 05 SemiBold" panose="020B0600000101010101" pitchFamily="34" charset="-127"/>
              </a:rPr>
              <a:t>無用之物</a:t>
            </a:r>
          </a:p>
        </p:txBody>
      </p:sp>
    </p:spTree>
    <p:extLst>
      <p:ext uri="{BB962C8B-B14F-4D97-AF65-F5344CB8AC3E}">
        <p14:creationId xmlns:p14="http://schemas.microsoft.com/office/powerpoint/2010/main" val="861178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6000">
                <a:schemeClr val="tx1">
                  <a:alpha val="52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3397F-CBE0-477A-B70D-DB5424568DBF}"/>
              </a:ext>
            </a:extLst>
          </p:cNvPr>
          <p:cNvGrpSpPr/>
          <p:nvPr/>
        </p:nvGrpSpPr>
        <p:grpSpPr>
          <a:xfrm>
            <a:off x="8397660" y="1533045"/>
            <a:ext cx="3443999" cy="3131761"/>
            <a:chOff x="8080160" y="1088545"/>
            <a:chExt cx="3443999" cy="31317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3BD031-EB0A-472F-8DDA-54BD70E953F0}"/>
                </a:ext>
              </a:extLst>
            </p:cNvPr>
            <p:cNvSpPr txBox="1"/>
            <p:nvPr/>
          </p:nvSpPr>
          <p:spPr>
            <a:xfrm>
              <a:off x="8080160" y="1088545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스마트</a:t>
              </a:r>
              <a:endParaRPr lang="en-US" altLang="ko-KR" sz="7200" spc="-300">
                <a:solidFill>
                  <a:schemeClr val="bg1">
                    <a:lumMod val="8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ADB12C-0993-4107-839F-A656BA5C75C1}"/>
                </a:ext>
              </a:extLst>
            </p:cNvPr>
            <p:cNvSpPr txBox="1"/>
            <p:nvPr/>
          </p:nvSpPr>
          <p:spPr>
            <a:xfrm>
              <a:off x="8080160" y="2044950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슬리핑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B0E1B0-CA84-4FB2-A7B1-7EA47D1D64D5}"/>
                </a:ext>
              </a:extLst>
            </p:cNvPr>
            <p:cNvSpPr txBox="1"/>
            <p:nvPr/>
          </p:nvSpPr>
          <p:spPr>
            <a:xfrm>
              <a:off x="8080160" y="3019977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차일드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12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6000">
                <a:schemeClr val="tx1">
                  <a:alpha val="52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F3397F-CBE0-477A-B70D-DB5424568DBF}"/>
              </a:ext>
            </a:extLst>
          </p:cNvPr>
          <p:cNvGrpSpPr/>
          <p:nvPr/>
        </p:nvGrpSpPr>
        <p:grpSpPr>
          <a:xfrm>
            <a:off x="8397660" y="1533045"/>
            <a:ext cx="3443999" cy="3131761"/>
            <a:chOff x="8080160" y="1088545"/>
            <a:chExt cx="3443999" cy="313176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3BD031-EB0A-472F-8DDA-54BD70E953F0}"/>
                </a:ext>
              </a:extLst>
            </p:cNvPr>
            <p:cNvSpPr txBox="1"/>
            <p:nvPr/>
          </p:nvSpPr>
          <p:spPr>
            <a:xfrm>
              <a:off x="8080160" y="1088545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스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마트</a:t>
              </a:r>
              <a:endParaRPr lang="en-US" altLang="ko-KR" sz="7200" spc="-300">
                <a:solidFill>
                  <a:schemeClr val="tx1">
                    <a:lumMod val="85000"/>
                    <a:lumOff val="1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ADB12C-0993-4107-839F-A656BA5C75C1}"/>
                </a:ext>
              </a:extLst>
            </p:cNvPr>
            <p:cNvSpPr txBox="1"/>
            <p:nvPr/>
          </p:nvSpPr>
          <p:spPr>
            <a:xfrm>
              <a:off x="8080160" y="2044950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슬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리핑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B0E1B0-CA84-4FB2-A7B1-7EA47D1D64D5}"/>
                </a:ext>
              </a:extLst>
            </p:cNvPr>
            <p:cNvSpPr txBox="1"/>
            <p:nvPr/>
          </p:nvSpPr>
          <p:spPr>
            <a:xfrm>
              <a:off x="8080160" y="3019977"/>
              <a:ext cx="3443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200" spc="-300">
                  <a:solidFill>
                    <a:schemeClr val="bg1">
                      <a:lumMod val="8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차</a:t>
              </a:r>
              <a:r>
                <a:rPr lang="ko-KR" altLang="en-US" sz="7200" spc="-300">
                  <a:solidFill>
                    <a:schemeClr val="tx1">
                      <a:lumMod val="85000"/>
                      <a:lumOff val="1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일드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63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80FB1-F5CB-4E50-A6A6-CA8FFA4C1E0E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4C49BE-EF12-4A73-BD7B-F0DC34A9A7BF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4E6C7-6E07-424B-B4B4-8CE0ADA0104A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C3C058-F156-4DE4-AB9B-2C83E5F3AA1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F938C7-BA55-429F-A964-8ED4B5126A63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B13C184-6643-49AB-9B1C-6E3BCD5D8CF8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8F1783-FED7-4A61-9A50-CDE9C6E5C660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프로젝트 소개</a:t>
              </a:r>
            </a:p>
          </p:txBody>
        </p:sp>
      </p:grpSp>
      <p:pic>
        <p:nvPicPr>
          <p:cNvPr id="7" name="Picture 6" descr="Rfid Icon">
            <a:extLst>
              <a:ext uri="{FF2B5EF4-FFF2-40B4-BE49-F238E27FC236}">
                <a16:creationId xmlns:a16="http://schemas.microsoft.com/office/drawing/2014/main" id="{23ACE32E-009E-400A-9595-3F4B5A8F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60" y="5097933"/>
            <a:ext cx="734235" cy="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유치원생 일러스트 ai 무료다운로드 free kindergarten vector - Urbanbrush">
            <a:extLst>
              <a:ext uri="{FF2B5EF4-FFF2-40B4-BE49-F238E27FC236}">
                <a16:creationId xmlns:a16="http://schemas.microsoft.com/office/drawing/2014/main" id="{8E46D176-A37D-4498-B923-989ECDD0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277" y1="26908" x2="66277" y2="26908"/>
                        <a14:foregroundMark x1="36809" y1="38253" x2="36809" y2="38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86" y="4247598"/>
            <a:ext cx="2323672" cy="246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유치원생 일러스트 ai 무료다운로드 free kindergarten vector - Urbanbrush">
            <a:extLst>
              <a:ext uri="{FF2B5EF4-FFF2-40B4-BE49-F238E27FC236}">
                <a16:creationId xmlns:a16="http://schemas.microsoft.com/office/drawing/2014/main" id="{FB31E131-97B0-4E3A-8C60-92172A4D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277" y1="26908" x2="66277" y2="26908"/>
                        <a14:foregroundMark x1="36809" y1="38253" x2="36809" y2="38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43" y="4247598"/>
            <a:ext cx="2323672" cy="246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F75DBD-85F2-4138-8888-2F5B8F5AD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2316">
            <a:off x="3281896" y="4019032"/>
            <a:ext cx="551023" cy="486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C9751E3-0A5D-4BFC-8F63-51B8B632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2833">
            <a:off x="8184622" y="4016754"/>
            <a:ext cx="551023" cy="486468"/>
          </a:xfrm>
          <a:prstGeom prst="rect">
            <a:avLst/>
          </a:prstGeom>
        </p:spPr>
      </p:pic>
      <p:pic>
        <p:nvPicPr>
          <p:cNvPr id="5" name="Picture 2" descr="School Bus Vector Isolated Stock Illustration - Download Image Now - iStock">
            <a:extLst>
              <a:ext uri="{FF2B5EF4-FFF2-40B4-BE49-F238E27FC236}">
                <a16:creationId xmlns:a16="http://schemas.microsoft.com/office/drawing/2014/main" id="{7732507B-9E3E-47C2-8F24-4D4A4DE48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07" y="2210836"/>
            <a:ext cx="3776007" cy="17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fid Icon">
            <a:extLst>
              <a:ext uri="{FF2B5EF4-FFF2-40B4-BE49-F238E27FC236}">
                <a16:creationId xmlns:a16="http://schemas.microsoft.com/office/drawing/2014/main" id="{D6C9E0A0-A1D7-4E74-9C8D-98B88581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23" y="3982302"/>
            <a:ext cx="734235" cy="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724A80-3396-4B32-AC35-D829A2FC412E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59235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745</Words>
  <Application>Microsoft Office PowerPoint</Application>
  <PresentationFormat>와이드스크린</PresentationFormat>
  <Paragraphs>162</Paragraphs>
  <Slides>17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5" baseType="lpstr">
      <vt:lpstr>Open Sans</vt:lpstr>
      <vt:lpstr>HG해돋움_Pro 40g</vt:lpstr>
      <vt:lpstr>Open Sans SemiBold</vt:lpstr>
      <vt:lpstr>Sandoll 고딕Neo1 06 SemiBold</vt:lpstr>
      <vt:lpstr>Sandoll 고딕Neo1 07 Bold</vt:lpstr>
      <vt:lpstr>Sandoll 고딕Neo1 03 Light</vt:lpstr>
      <vt:lpstr>맑은 고딕</vt:lpstr>
      <vt:lpstr>Arial</vt:lpstr>
      <vt:lpstr>Sandoll 명조Neo1 05 SemiBold</vt:lpstr>
      <vt:lpstr>HG꼬딕씨_Pro 20g</vt:lpstr>
      <vt:lpstr>HG꼬딕씨_Pro 80g</vt:lpstr>
      <vt:lpstr>HG꼬딕씨_Pro 60g</vt:lpstr>
      <vt:lpstr>함초롬바탕</vt:lpstr>
      <vt:lpstr>HG꼬딕씨 60g</vt:lpstr>
      <vt:lpstr>Sandoll 고딕Neo1 05 Medium</vt:lpstr>
      <vt:lpstr>Sandoll 고딕Neo1 01 Thin</vt:lpstr>
      <vt:lpstr>Sandoll 고딕Neo1 02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민기</dc:creator>
  <cp:lastModifiedBy>박 민기</cp:lastModifiedBy>
  <cp:revision>4</cp:revision>
  <dcterms:created xsi:type="dcterms:W3CDTF">2021-07-06T10:46:53Z</dcterms:created>
  <dcterms:modified xsi:type="dcterms:W3CDTF">2021-07-18T11:18:08Z</dcterms:modified>
</cp:coreProperties>
</file>